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76" r:id="rId15"/>
    <p:sldId id="268" r:id="rId16"/>
    <p:sldId id="269" r:id="rId17"/>
    <p:sldId id="270" r:id="rId18"/>
    <p:sldId id="271" r:id="rId19"/>
    <p:sldId id="272" r:id="rId20"/>
    <p:sldId id="273" r:id="rId21"/>
    <p:sldId id="274"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77846" autoAdjust="0"/>
  </p:normalViewPr>
  <p:slideViewPr>
    <p:cSldViewPr>
      <p:cViewPr varScale="1">
        <p:scale>
          <a:sx n="92" d="100"/>
          <a:sy n="92" d="100"/>
        </p:scale>
        <p:origin x="9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C2406-456E-487A-BC19-AF166874430C}"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l-GR"/>
        </a:p>
      </dgm:t>
    </dgm:pt>
    <dgm:pt modelId="{95C0560C-07EC-44AF-A050-71F97DB91976}">
      <dgm:prSet phldrT="[Κείμενο]"/>
      <dgm:spPr/>
      <dgm:t>
        <a:bodyPr/>
        <a:lstStyle/>
        <a:p>
          <a:r>
            <a:rPr lang="el-GR" dirty="0" smtClean="0"/>
            <a:t>Αναλυτικό πρόγραμμα</a:t>
          </a:r>
          <a:endParaRPr lang="el-GR" dirty="0"/>
        </a:p>
      </dgm:t>
    </dgm:pt>
    <dgm:pt modelId="{7A4539E4-13E9-4789-9D68-CAFFC7C18BA8}" type="parTrans" cxnId="{2E6FE545-5FC0-4A17-9790-E8B80DCAB45F}">
      <dgm:prSet/>
      <dgm:spPr/>
      <dgm:t>
        <a:bodyPr/>
        <a:lstStyle/>
        <a:p>
          <a:endParaRPr lang="el-GR"/>
        </a:p>
      </dgm:t>
    </dgm:pt>
    <dgm:pt modelId="{5AA44651-6ADD-475F-AD56-636D76D01C47}" type="sibTrans" cxnId="{2E6FE545-5FC0-4A17-9790-E8B80DCAB45F}">
      <dgm:prSet/>
      <dgm:spPr/>
      <dgm:t>
        <a:bodyPr/>
        <a:lstStyle/>
        <a:p>
          <a:endParaRPr lang="el-GR"/>
        </a:p>
      </dgm:t>
    </dgm:pt>
    <dgm:pt modelId="{71CA2BAB-37F0-405C-9672-8416B210BD92}">
      <dgm:prSet phldrT="[Κείμενο]"/>
      <dgm:spPr/>
      <dgm:t>
        <a:bodyPr/>
        <a:lstStyle/>
        <a:p>
          <a:r>
            <a:rPr lang="el-GR" dirty="0" smtClean="0"/>
            <a:t>Μαθησιακό περιβάλλον</a:t>
          </a:r>
          <a:endParaRPr lang="el-GR" dirty="0"/>
        </a:p>
      </dgm:t>
    </dgm:pt>
    <dgm:pt modelId="{17984A3D-9FE3-4BE9-9214-7AC77A77A7D6}" type="parTrans" cxnId="{0B82B9E7-E7F0-48B2-9C43-848AAA05F768}">
      <dgm:prSet/>
      <dgm:spPr/>
      <dgm:t>
        <a:bodyPr/>
        <a:lstStyle/>
        <a:p>
          <a:endParaRPr lang="el-GR"/>
        </a:p>
      </dgm:t>
    </dgm:pt>
    <dgm:pt modelId="{7F583350-3668-4C03-9B8F-18AFF9B1EA2D}" type="sibTrans" cxnId="{0B82B9E7-E7F0-48B2-9C43-848AAA05F768}">
      <dgm:prSet/>
      <dgm:spPr/>
      <dgm:t>
        <a:bodyPr/>
        <a:lstStyle/>
        <a:p>
          <a:endParaRPr lang="el-GR"/>
        </a:p>
      </dgm:t>
    </dgm:pt>
    <dgm:pt modelId="{CBACBE59-803C-40E2-BD65-3C237BDC04BA}">
      <dgm:prSet phldrT="[Κείμενο]"/>
      <dgm:spPr/>
      <dgm:t>
        <a:bodyPr/>
        <a:lstStyle/>
        <a:p>
          <a:r>
            <a:rPr lang="el-GR" smtClean="0"/>
            <a:t>περιεχόμενο</a:t>
          </a:r>
          <a:endParaRPr lang="el-GR" dirty="0"/>
        </a:p>
      </dgm:t>
    </dgm:pt>
    <dgm:pt modelId="{5C42EDFF-E756-47FA-9C83-B75B4C3630E1}" type="parTrans" cxnId="{C7A200DE-4FEE-4E57-A41E-C6B425CE5C7D}">
      <dgm:prSet/>
      <dgm:spPr/>
      <dgm:t>
        <a:bodyPr/>
        <a:lstStyle/>
        <a:p>
          <a:endParaRPr lang="el-GR"/>
        </a:p>
      </dgm:t>
    </dgm:pt>
    <dgm:pt modelId="{635E2F2E-C79E-4E4B-9A48-675C0455EDFD}" type="sibTrans" cxnId="{C7A200DE-4FEE-4E57-A41E-C6B425CE5C7D}">
      <dgm:prSet/>
      <dgm:spPr/>
      <dgm:t>
        <a:bodyPr/>
        <a:lstStyle/>
        <a:p>
          <a:endParaRPr lang="el-GR"/>
        </a:p>
      </dgm:t>
    </dgm:pt>
    <dgm:pt modelId="{ED6C071C-2B72-4EAF-8204-DC492325822B}">
      <dgm:prSet phldrT="[Κείμενο]"/>
      <dgm:spPr/>
      <dgm:t>
        <a:bodyPr/>
        <a:lstStyle/>
        <a:p>
          <a:r>
            <a:rPr lang="el-GR" dirty="0" smtClean="0"/>
            <a:t>διαδικασία</a:t>
          </a:r>
          <a:endParaRPr lang="el-GR" dirty="0"/>
        </a:p>
      </dgm:t>
    </dgm:pt>
    <dgm:pt modelId="{3600858C-3E41-42B8-A3D2-9FE88A40CE37}" type="parTrans" cxnId="{3A7D929F-B4AF-40B2-8017-0981E27B02F1}">
      <dgm:prSet/>
      <dgm:spPr/>
      <dgm:t>
        <a:bodyPr/>
        <a:lstStyle/>
        <a:p>
          <a:endParaRPr lang="el-GR"/>
        </a:p>
      </dgm:t>
    </dgm:pt>
    <dgm:pt modelId="{126F630F-D88C-4A11-8A6F-B8D032CE2CFE}" type="sibTrans" cxnId="{3A7D929F-B4AF-40B2-8017-0981E27B02F1}">
      <dgm:prSet/>
      <dgm:spPr/>
      <dgm:t>
        <a:bodyPr/>
        <a:lstStyle/>
        <a:p>
          <a:endParaRPr lang="el-GR"/>
        </a:p>
      </dgm:t>
    </dgm:pt>
    <dgm:pt modelId="{121A9E1B-51E9-42CE-B9F6-ABCEBB9D315C}">
      <dgm:prSet phldrT="[Κείμενο]"/>
      <dgm:spPr/>
      <dgm:t>
        <a:bodyPr/>
        <a:lstStyle/>
        <a:p>
          <a:r>
            <a:rPr lang="el-GR" dirty="0" smtClean="0"/>
            <a:t>Μαθητής/</a:t>
          </a:r>
          <a:r>
            <a:rPr lang="el-GR" dirty="0" err="1" smtClean="0"/>
            <a:t>τρια</a:t>
          </a:r>
          <a:endParaRPr lang="el-GR" dirty="0"/>
        </a:p>
      </dgm:t>
    </dgm:pt>
    <dgm:pt modelId="{83E1781A-9960-4A92-9E6D-CA9DF41DDC59}" type="parTrans" cxnId="{93A98A78-BB8B-49A9-9E10-7EFC0A537F85}">
      <dgm:prSet/>
      <dgm:spPr/>
      <dgm:t>
        <a:bodyPr/>
        <a:lstStyle/>
        <a:p>
          <a:endParaRPr lang="el-GR"/>
        </a:p>
      </dgm:t>
    </dgm:pt>
    <dgm:pt modelId="{C0C400A2-11D0-4B8E-8127-A3228997EC99}" type="sibTrans" cxnId="{93A98A78-BB8B-49A9-9E10-7EFC0A537F85}">
      <dgm:prSet/>
      <dgm:spPr/>
      <dgm:t>
        <a:bodyPr/>
        <a:lstStyle/>
        <a:p>
          <a:endParaRPr lang="el-GR"/>
        </a:p>
      </dgm:t>
    </dgm:pt>
    <dgm:pt modelId="{92877FB6-4DAF-49B0-BCD9-5301B2197C37}">
      <dgm:prSet phldrT="[Κείμενο]"/>
      <dgm:spPr/>
      <dgm:t>
        <a:bodyPr/>
        <a:lstStyle/>
        <a:p>
          <a:r>
            <a:rPr lang="el-GR" dirty="0" smtClean="0"/>
            <a:t>Μαθησιακή ετοιμότητα</a:t>
          </a:r>
          <a:endParaRPr lang="el-GR" dirty="0"/>
        </a:p>
      </dgm:t>
    </dgm:pt>
    <dgm:pt modelId="{E24166EA-DC50-416E-B286-68EB43A6EA80}" type="parTrans" cxnId="{D0139C5E-B04B-41E8-B339-FF8EE4DB12D2}">
      <dgm:prSet/>
      <dgm:spPr/>
      <dgm:t>
        <a:bodyPr/>
        <a:lstStyle/>
        <a:p>
          <a:endParaRPr lang="el-GR"/>
        </a:p>
      </dgm:t>
    </dgm:pt>
    <dgm:pt modelId="{374CE464-58FF-4176-A07C-21DB123A9209}" type="sibTrans" cxnId="{D0139C5E-B04B-41E8-B339-FF8EE4DB12D2}">
      <dgm:prSet/>
      <dgm:spPr/>
      <dgm:t>
        <a:bodyPr/>
        <a:lstStyle/>
        <a:p>
          <a:endParaRPr lang="el-GR"/>
        </a:p>
      </dgm:t>
    </dgm:pt>
    <dgm:pt modelId="{CEED3C03-3EAE-4B2E-B575-7174F486BCDD}">
      <dgm:prSet phldrT="[Κείμενο]"/>
      <dgm:spPr/>
      <dgm:t>
        <a:bodyPr/>
        <a:lstStyle/>
        <a:p>
          <a:r>
            <a:rPr lang="el-GR" dirty="0" smtClean="0"/>
            <a:t>ενδιαφέροντα</a:t>
          </a:r>
          <a:endParaRPr lang="el-GR" dirty="0"/>
        </a:p>
      </dgm:t>
    </dgm:pt>
    <dgm:pt modelId="{D9DBE058-B098-470A-9D26-CEF5B8B1A0F6}" type="parTrans" cxnId="{BCDDC597-5BDC-4DA0-9799-A7C0849F5CCE}">
      <dgm:prSet/>
      <dgm:spPr/>
      <dgm:t>
        <a:bodyPr/>
        <a:lstStyle/>
        <a:p>
          <a:endParaRPr lang="el-GR"/>
        </a:p>
      </dgm:t>
    </dgm:pt>
    <dgm:pt modelId="{F9BCE2AB-A9C7-4255-B58D-2D2B6764FCDB}" type="sibTrans" cxnId="{BCDDC597-5BDC-4DA0-9799-A7C0849F5CCE}">
      <dgm:prSet/>
      <dgm:spPr/>
      <dgm:t>
        <a:bodyPr/>
        <a:lstStyle/>
        <a:p>
          <a:endParaRPr lang="el-GR"/>
        </a:p>
      </dgm:t>
    </dgm:pt>
    <dgm:pt modelId="{7CC16E83-FF38-406C-BE70-DD865F0D5C3C}">
      <dgm:prSet phldrT="[Κείμενο]"/>
      <dgm:spPr/>
      <dgm:t>
        <a:bodyPr/>
        <a:lstStyle/>
        <a:p>
          <a:r>
            <a:rPr lang="el-GR" dirty="0" smtClean="0"/>
            <a:t>Μαθησιακό προφίλ</a:t>
          </a:r>
          <a:endParaRPr lang="el-GR" dirty="0"/>
        </a:p>
      </dgm:t>
    </dgm:pt>
    <dgm:pt modelId="{0D39D219-2A45-4A94-9610-466092D9197C}" type="parTrans" cxnId="{38E62F1B-C800-4F54-86F9-2FFC78AFDF7B}">
      <dgm:prSet/>
      <dgm:spPr/>
      <dgm:t>
        <a:bodyPr/>
        <a:lstStyle/>
        <a:p>
          <a:endParaRPr lang="el-GR"/>
        </a:p>
      </dgm:t>
    </dgm:pt>
    <dgm:pt modelId="{DE72FE6C-572A-4F3F-909A-289AFE350052}" type="sibTrans" cxnId="{38E62F1B-C800-4F54-86F9-2FFC78AFDF7B}">
      <dgm:prSet/>
      <dgm:spPr/>
      <dgm:t>
        <a:bodyPr/>
        <a:lstStyle/>
        <a:p>
          <a:endParaRPr lang="el-GR"/>
        </a:p>
      </dgm:t>
    </dgm:pt>
    <dgm:pt modelId="{B4BBE0FE-65C3-4DD4-93DF-64734B9D040E}">
      <dgm:prSet phldrT="[Κείμενο]"/>
      <dgm:spPr/>
      <dgm:t>
        <a:bodyPr/>
        <a:lstStyle/>
        <a:p>
          <a:r>
            <a:rPr lang="el-GR" dirty="0" smtClean="0"/>
            <a:t>Τελικό προϊόν</a:t>
          </a:r>
          <a:endParaRPr lang="el-GR" dirty="0"/>
        </a:p>
      </dgm:t>
    </dgm:pt>
    <dgm:pt modelId="{D17BE105-51A5-4916-BB79-4C891F819207}" type="parTrans" cxnId="{6227E5A3-65EE-4E51-B0CB-F35D1C8901EF}">
      <dgm:prSet/>
      <dgm:spPr/>
      <dgm:t>
        <a:bodyPr/>
        <a:lstStyle/>
        <a:p>
          <a:endParaRPr lang="el-GR"/>
        </a:p>
      </dgm:t>
    </dgm:pt>
    <dgm:pt modelId="{4992A9FA-BDDB-4FDE-BFBA-31F564BCFB4C}" type="sibTrans" cxnId="{6227E5A3-65EE-4E51-B0CB-F35D1C8901EF}">
      <dgm:prSet/>
      <dgm:spPr/>
      <dgm:t>
        <a:bodyPr/>
        <a:lstStyle/>
        <a:p>
          <a:endParaRPr lang="el-GR"/>
        </a:p>
      </dgm:t>
    </dgm:pt>
    <dgm:pt modelId="{19453B3A-A741-42A5-8A0A-3E6DC0B6C743}">
      <dgm:prSet phldrT="[Κείμενο]"/>
      <dgm:spPr/>
      <dgm:t>
        <a:bodyPr/>
        <a:lstStyle/>
        <a:p>
          <a:r>
            <a:rPr lang="el-GR" dirty="0" smtClean="0"/>
            <a:t>αξιολόγηση</a:t>
          </a:r>
          <a:endParaRPr lang="el-GR" dirty="0"/>
        </a:p>
      </dgm:t>
    </dgm:pt>
    <dgm:pt modelId="{5FD122B8-07C7-42BE-ADF9-7820CD4CDB0D}" type="parTrans" cxnId="{0A0EEF2C-3D85-42DF-866F-A68265EF4279}">
      <dgm:prSet/>
      <dgm:spPr/>
      <dgm:t>
        <a:bodyPr/>
        <a:lstStyle/>
        <a:p>
          <a:endParaRPr lang="el-GR"/>
        </a:p>
      </dgm:t>
    </dgm:pt>
    <dgm:pt modelId="{753B841D-5BF1-4DD1-9126-7CC1C56DB942}" type="sibTrans" cxnId="{0A0EEF2C-3D85-42DF-866F-A68265EF4279}">
      <dgm:prSet/>
      <dgm:spPr/>
      <dgm:t>
        <a:bodyPr/>
        <a:lstStyle/>
        <a:p>
          <a:endParaRPr lang="el-GR"/>
        </a:p>
      </dgm:t>
    </dgm:pt>
    <dgm:pt modelId="{9548F4E1-6AEE-4D6B-B169-742490F3E0E7}" type="pres">
      <dgm:prSet presAssocID="{B1FC2406-456E-487A-BC19-AF166874430C}" presName="layout" presStyleCnt="0">
        <dgm:presLayoutVars>
          <dgm:chMax/>
          <dgm:chPref/>
          <dgm:dir/>
          <dgm:resizeHandles/>
        </dgm:presLayoutVars>
      </dgm:prSet>
      <dgm:spPr/>
      <dgm:t>
        <a:bodyPr/>
        <a:lstStyle/>
        <a:p>
          <a:endParaRPr lang="el-GR"/>
        </a:p>
      </dgm:t>
    </dgm:pt>
    <dgm:pt modelId="{A6A8B115-D6EF-472A-BA93-D1425BB6CAFF}" type="pres">
      <dgm:prSet presAssocID="{95C0560C-07EC-44AF-A050-71F97DB91976}" presName="root" presStyleCnt="0">
        <dgm:presLayoutVars>
          <dgm:chMax/>
          <dgm:chPref/>
        </dgm:presLayoutVars>
      </dgm:prSet>
      <dgm:spPr/>
    </dgm:pt>
    <dgm:pt modelId="{E1DD3A04-38E6-4F74-8C8B-543E0D5BDD45}" type="pres">
      <dgm:prSet presAssocID="{95C0560C-07EC-44AF-A050-71F97DB91976}" presName="rootComposite" presStyleCnt="0">
        <dgm:presLayoutVars/>
      </dgm:prSet>
      <dgm:spPr/>
    </dgm:pt>
    <dgm:pt modelId="{15C29104-9D1D-4128-BA9C-166BEB818CDC}" type="pres">
      <dgm:prSet presAssocID="{95C0560C-07EC-44AF-A050-71F97DB91976}" presName="ParentAccent" presStyleLbl="alignNode1" presStyleIdx="0" presStyleCnt="2"/>
      <dgm:spPr/>
    </dgm:pt>
    <dgm:pt modelId="{D978ABDB-A9BE-4D4A-9CE9-13FD0DA649D0}" type="pres">
      <dgm:prSet presAssocID="{95C0560C-07EC-44AF-A050-71F97DB91976}" presName="ParentSmallAccent" presStyleLbl="fgAcc1" presStyleIdx="0" presStyleCnt="2"/>
      <dgm:spPr/>
    </dgm:pt>
    <dgm:pt modelId="{84019CFC-D0FB-4697-AF8A-20592F9FDB1B}" type="pres">
      <dgm:prSet presAssocID="{95C0560C-07EC-44AF-A050-71F97DB91976}" presName="Parent" presStyleLbl="revTx" presStyleIdx="0" presStyleCnt="10">
        <dgm:presLayoutVars>
          <dgm:chMax/>
          <dgm:chPref val="4"/>
          <dgm:bulletEnabled val="1"/>
        </dgm:presLayoutVars>
      </dgm:prSet>
      <dgm:spPr/>
      <dgm:t>
        <a:bodyPr/>
        <a:lstStyle/>
        <a:p>
          <a:endParaRPr lang="el-GR"/>
        </a:p>
      </dgm:t>
    </dgm:pt>
    <dgm:pt modelId="{0DEE02FD-DE36-45EE-9F41-1079A6DD1813}" type="pres">
      <dgm:prSet presAssocID="{95C0560C-07EC-44AF-A050-71F97DB91976}" presName="childShape" presStyleCnt="0">
        <dgm:presLayoutVars>
          <dgm:chMax val="0"/>
          <dgm:chPref val="0"/>
        </dgm:presLayoutVars>
      </dgm:prSet>
      <dgm:spPr/>
    </dgm:pt>
    <dgm:pt modelId="{3E48DA36-B787-407A-923B-3DA587C5C42C}" type="pres">
      <dgm:prSet presAssocID="{71CA2BAB-37F0-405C-9672-8416B210BD92}" presName="childComposite" presStyleCnt="0">
        <dgm:presLayoutVars>
          <dgm:chMax val="0"/>
          <dgm:chPref val="0"/>
        </dgm:presLayoutVars>
      </dgm:prSet>
      <dgm:spPr/>
    </dgm:pt>
    <dgm:pt modelId="{779782C2-11E5-41AD-9FC3-59B5FE1C56E3}" type="pres">
      <dgm:prSet presAssocID="{71CA2BAB-37F0-405C-9672-8416B210BD92}" presName="ChildAccent" presStyleLbl="solidFgAcc1" presStyleIdx="0" presStyleCnt="8"/>
      <dgm:spPr/>
    </dgm:pt>
    <dgm:pt modelId="{2E478205-A31B-4A3E-952B-9DAB15E64F74}" type="pres">
      <dgm:prSet presAssocID="{71CA2BAB-37F0-405C-9672-8416B210BD92}" presName="Child" presStyleLbl="revTx" presStyleIdx="1" presStyleCnt="10">
        <dgm:presLayoutVars>
          <dgm:chMax val="0"/>
          <dgm:chPref val="0"/>
          <dgm:bulletEnabled val="1"/>
        </dgm:presLayoutVars>
      </dgm:prSet>
      <dgm:spPr/>
      <dgm:t>
        <a:bodyPr/>
        <a:lstStyle/>
        <a:p>
          <a:endParaRPr lang="el-GR"/>
        </a:p>
      </dgm:t>
    </dgm:pt>
    <dgm:pt modelId="{8771F35C-9704-42FA-919B-2A35421CAE90}" type="pres">
      <dgm:prSet presAssocID="{CBACBE59-803C-40E2-BD65-3C237BDC04BA}" presName="childComposite" presStyleCnt="0">
        <dgm:presLayoutVars>
          <dgm:chMax val="0"/>
          <dgm:chPref val="0"/>
        </dgm:presLayoutVars>
      </dgm:prSet>
      <dgm:spPr/>
    </dgm:pt>
    <dgm:pt modelId="{011E2E49-8F31-4D61-9F7B-2C863C5BF596}" type="pres">
      <dgm:prSet presAssocID="{CBACBE59-803C-40E2-BD65-3C237BDC04BA}" presName="ChildAccent" presStyleLbl="solidFgAcc1" presStyleIdx="1" presStyleCnt="8"/>
      <dgm:spPr/>
    </dgm:pt>
    <dgm:pt modelId="{312DAEC3-5E68-4089-B06A-266870289B69}" type="pres">
      <dgm:prSet presAssocID="{CBACBE59-803C-40E2-BD65-3C237BDC04BA}" presName="Child" presStyleLbl="revTx" presStyleIdx="2" presStyleCnt="10">
        <dgm:presLayoutVars>
          <dgm:chMax val="0"/>
          <dgm:chPref val="0"/>
          <dgm:bulletEnabled val="1"/>
        </dgm:presLayoutVars>
      </dgm:prSet>
      <dgm:spPr/>
      <dgm:t>
        <a:bodyPr/>
        <a:lstStyle/>
        <a:p>
          <a:endParaRPr lang="el-GR"/>
        </a:p>
      </dgm:t>
    </dgm:pt>
    <dgm:pt modelId="{7996D6DD-C804-4E37-A9D6-2AAA603250D4}" type="pres">
      <dgm:prSet presAssocID="{ED6C071C-2B72-4EAF-8204-DC492325822B}" presName="childComposite" presStyleCnt="0">
        <dgm:presLayoutVars>
          <dgm:chMax val="0"/>
          <dgm:chPref val="0"/>
        </dgm:presLayoutVars>
      </dgm:prSet>
      <dgm:spPr/>
    </dgm:pt>
    <dgm:pt modelId="{378006AE-BE12-4F51-8FA2-3206DECEAB7A}" type="pres">
      <dgm:prSet presAssocID="{ED6C071C-2B72-4EAF-8204-DC492325822B}" presName="ChildAccent" presStyleLbl="solidFgAcc1" presStyleIdx="2" presStyleCnt="8"/>
      <dgm:spPr/>
    </dgm:pt>
    <dgm:pt modelId="{7A4A390A-83BA-40F6-BDF1-721E92C9870F}" type="pres">
      <dgm:prSet presAssocID="{ED6C071C-2B72-4EAF-8204-DC492325822B}" presName="Child" presStyleLbl="revTx" presStyleIdx="3" presStyleCnt="10">
        <dgm:presLayoutVars>
          <dgm:chMax val="0"/>
          <dgm:chPref val="0"/>
          <dgm:bulletEnabled val="1"/>
        </dgm:presLayoutVars>
      </dgm:prSet>
      <dgm:spPr/>
      <dgm:t>
        <a:bodyPr/>
        <a:lstStyle/>
        <a:p>
          <a:endParaRPr lang="el-GR"/>
        </a:p>
      </dgm:t>
    </dgm:pt>
    <dgm:pt modelId="{F6176369-DB5C-4EDF-864B-DD783C85A89A}" type="pres">
      <dgm:prSet presAssocID="{B4BBE0FE-65C3-4DD4-93DF-64734B9D040E}" presName="childComposite" presStyleCnt="0">
        <dgm:presLayoutVars>
          <dgm:chMax val="0"/>
          <dgm:chPref val="0"/>
        </dgm:presLayoutVars>
      </dgm:prSet>
      <dgm:spPr/>
    </dgm:pt>
    <dgm:pt modelId="{021B81BB-45BE-45FE-A7CA-26DFE6FD3B9C}" type="pres">
      <dgm:prSet presAssocID="{B4BBE0FE-65C3-4DD4-93DF-64734B9D040E}" presName="ChildAccent" presStyleLbl="solidFgAcc1" presStyleIdx="3" presStyleCnt="8"/>
      <dgm:spPr/>
    </dgm:pt>
    <dgm:pt modelId="{7D05A147-3565-43B4-9F56-B83E0FDDA7C4}" type="pres">
      <dgm:prSet presAssocID="{B4BBE0FE-65C3-4DD4-93DF-64734B9D040E}" presName="Child" presStyleLbl="revTx" presStyleIdx="4" presStyleCnt="10">
        <dgm:presLayoutVars>
          <dgm:chMax val="0"/>
          <dgm:chPref val="0"/>
          <dgm:bulletEnabled val="1"/>
        </dgm:presLayoutVars>
      </dgm:prSet>
      <dgm:spPr/>
      <dgm:t>
        <a:bodyPr/>
        <a:lstStyle/>
        <a:p>
          <a:endParaRPr lang="el-GR"/>
        </a:p>
      </dgm:t>
    </dgm:pt>
    <dgm:pt modelId="{6EB8799E-E845-496B-9991-3E9FE286833D}" type="pres">
      <dgm:prSet presAssocID="{19453B3A-A741-42A5-8A0A-3E6DC0B6C743}" presName="childComposite" presStyleCnt="0">
        <dgm:presLayoutVars>
          <dgm:chMax val="0"/>
          <dgm:chPref val="0"/>
        </dgm:presLayoutVars>
      </dgm:prSet>
      <dgm:spPr/>
    </dgm:pt>
    <dgm:pt modelId="{6D0B0A84-3B0C-4E05-83C8-0DD1CBDDE553}" type="pres">
      <dgm:prSet presAssocID="{19453B3A-A741-42A5-8A0A-3E6DC0B6C743}" presName="ChildAccent" presStyleLbl="solidFgAcc1" presStyleIdx="4" presStyleCnt="8"/>
      <dgm:spPr/>
    </dgm:pt>
    <dgm:pt modelId="{E0758E2E-1549-4ACF-952D-69D40778AD56}" type="pres">
      <dgm:prSet presAssocID="{19453B3A-A741-42A5-8A0A-3E6DC0B6C743}" presName="Child" presStyleLbl="revTx" presStyleIdx="5" presStyleCnt="10">
        <dgm:presLayoutVars>
          <dgm:chMax val="0"/>
          <dgm:chPref val="0"/>
          <dgm:bulletEnabled val="1"/>
        </dgm:presLayoutVars>
      </dgm:prSet>
      <dgm:spPr/>
      <dgm:t>
        <a:bodyPr/>
        <a:lstStyle/>
        <a:p>
          <a:endParaRPr lang="el-GR"/>
        </a:p>
      </dgm:t>
    </dgm:pt>
    <dgm:pt modelId="{D5EE3EFE-265F-4C92-B3F3-8AF6E9E4AF9A}" type="pres">
      <dgm:prSet presAssocID="{121A9E1B-51E9-42CE-B9F6-ABCEBB9D315C}" presName="root" presStyleCnt="0">
        <dgm:presLayoutVars>
          <dgm:chMax/>
          <dgm:chPref/>
        </dgm:presLayoutVars>
      </dgm:prSet>
      <dgm:spPr/>
    </dgm:pt>
    <dgm:pt modelId="{62663834-8137-4423-856E-B00B2A0A0CA2}" type="pres">
      <dgm:prSet presAssocID="{121A9E1B-51E9-42CE-B9F6-ABCEBB9D315C}" presName="rootComposite" presStyleCnt="0">
        <dgm:presLayoutVars/>
      </dgm:prSet>
      <dgm:spPr/>
    </dgm:pt>
    <dgm:pt modelId="{349DF940-FE10-4F55-BA41-5006D2CAF1AA}" type="pres">
      <dgm:prSet presAssocID="{121A9E1B-51E9-42CE-B9F6-ABCEBB9D315C}" presName="ParentAccent" presStyleLbl="alignNode1" presStyleIdx="1" presStyleCnt="2"/>
      <dgm:spPr/>
    </dgm:pt>
    <dgm:pt modelId="{288FDF34-00D2-4249-9854-CAA51EC99DD8}" type="pres">
      <dgm:prSet presAssocID="{121A9E1B-51E9-42CE-B9F6-ABCEBB9D315C}" presName="ParentSmallAccent" presStyleLbl="fgAcc1" presStyleIdx="1" presStyleCnt="2"/>
      <dgm:spPr/>
    </dgm:pt>
    <dgm:pt modelId="{E770D256-FA96-443C-9AB9-F344437662BB}" type="pres">
      <dgm:prSet presAssocID="{121A9E1B-51E9-42CE-B9F6-ABCEBB9D315C}" presName="Parent" presStyleLbl="revTx" presStyleIdx="6" presStyleCnt="10">
        <dgm:presLayoutVars>
          <dgm:chMax/>
          <dgm:chPref val="4"/>
          <dgm:bulletEnabled val="1"/>
        </dgm:presLayoutVars>
      </dgm:prSet>
      <dgm:spPr/>
      <dgm:t>
        <a:bodyPr/>
        <a:lstStyle/>
        <a:p>
          <a:endParaRPr lang="el-GR"/>
        </a:p>
      </dgm:t>
    </dgm:pt>
    <dgm:pt modelId="{C4A948A3-43BB-4C5D-8885-00623C98FF0C}" type="pres">
      <dgm:prSet presAssocID="{121A9E1B-51E9-42CE-B9F6-ABCEBB9D315C}" presName="childShape" presStyleCnt="0">
        <dgm:presLayoutVars>
          <dgm:chMax val="0"/>
          <dgm:chPref val="0"/>
        </dgm:presLayoutVars>
      </dgm:prSet>
      <dgm:spPr/>
    </dgm:pt>
    <dgm:pt modelId="{971E3E69-ABD0-4454-A529-8F89D88545E0}" type="pres">
      <dgm:prSet presAssocID="{92877FB6-4DAF-49B0-BCD9-5301B2197C37}" presName="childComposite" presStyleCnt="0">
        <dgm:presLayoutVars>
          <dgm:chMax val="0"/>
          <dgm:chPref val="0"/>
        </dgm:presLayoutVars>
      </dgm:prSet>
      <dgm:spPr/>
    </dgm:pt>
    <dgm:pt modelId="{4B10B9C8-CF0F-4B6B-B5F6-9A22E7204FA1}" type="pres">
      <dgm:prSet presAssocID="{92877FB6-4DAF-49B0-BCD9-5301B2197C37}" presName="ChildAccent" presStyleLbl="solidFgAcc1" presStyleIdx="5" presStyleCnt="8"/>
      <dgm:spPr/>
    </dgm:pt>
    <dgm:pt modelId="{89CC821C-EC74-4CC5-9E14-7589996CF6F0}" type="pres">
      <dgm:prSet presAssocID="{92877FB6-4DAF-49B0-BCD9-5301B2197C37}" presName="Child" presStyleLbl="revTx" presStyleIdx="7" presStyleCnt="10">
        <dgm:presLayoutVars>
          <dgm:chMax val="0"/>
          <dgm:chPref val="0"/>
          <dgm:bulletEnabled val="1"/>
        </dgm:presLayoutVars>
      </dgm:prSet>
      <dgm:spPr/>
      <dgm:t>
        <a:bodyPr/>
        <a:lstStyle/>
        <a:p>
          <a:endParaRPr lang="el-GR"/>
        </a:p>
      </dgm:t>
    </dgm:pt>
    <dgm:pt modelId="{2E5EAD51-DC8C-4496-AE87-5BE5C9FCCDD8}" type="pres">
      <dgm:prSet presAssocID="{CEED3C03-3EAE-4B2E-B575-7174F486BCDD}" presName="childComposite" presStyleCnt="0">
        <dgm:presLayoutVars>
          <dgm:chMax val="0"/>
          <dgm:chPref val="0"/>
        </dgm:presLayoutVars>
      </dgm:prSet>
      <dgm:spPr/>
    </dgm:pt>
    <dgm:pt modelId="{94766512-C1C6-4CFA-A5C6-3689CE0D7ED1}" type="pres">
      <dgm:prSet presAssocID="{CEED3C03-3EAE-4B2E-B575-7174F486BCDD}" presName="ChildAccent" presStyleLbl="solidFgAcc1" presStyleIdx="6" presStyleCnt="8"/>
      <dgm:spPr/>
    </dgm:pt>
    <dgm:pt modelId="{3557192A-2B8D-46AD-995C-368F7CB3D9F9}" type="pres">
      <dgm:prSet presAssocID="{CEED3C03-3EAE-4B2E-B575-7174F486BCDD}" presName="Child" presStyleLbl="revTx" presStyleIdx="8" presStyleCnt="10">
        <dgm:presLayoutVars>
          <dgm:chMax val="0"/>
          <dgm:chPref val="0"/>
          <dgm:bulletEnabled val="1"/>
        </dgm:presLayoutVars>
      </dgm:prSet>
      <dgm:spPr/>
      <dgm:t>
        <a:bodyPr/>
        <a:lstStyle/>
        <a:p>
          <a:endParaRPr lang="el-GR"/>
        </a:p>
      </dgm:t>
    </dgm:pt>
    <dgm:pt modelId="{1B953064-A34B-44C7-8B2C-E46A635CE0D0}" type="pres">
      <dgm:prSet presAssocID="{7CC16E83-FF38-406C-BE70-DD865F0D5C3C}" presName="childComposite" presStyleCnt="0">
        <dgm:presLayoutVars>
          <dgm:chMax val="0"/>
          <dgm:chPref val="0"/>
        </dgm:presLayoutVars>
      </dgm:prSet>
      <dgm:spPr/>
    </dgm:pt>
    <dgm:pt modelId="{6DF79918-0BE6-403A-A203-2CECA5EF8C59}" type="pres">
      <dgm:prSet presAssocID="{7CC16E83-FF38-406C-BE70-DD865F0D5C3C}" presName="ChildAccent" presStyleLbl="solidFgAcc1" presStyleIdx="7" presStyleCnt="8"/>
      <dgm:spPr/>
    </dgm:pt>
    <dgm:pt modelId="{AAB5946F-EC3F-48AC-B46E-75A813101B0E}" type="pres">
      <dgm:prSet presAssocID="{7CC16E83-FF38-406C-BE70-DD865F0D5C3C}" presName="Child" presStyleLbl="revTx" presStyleIdx="9" presStyleCnt="10">
        <dgm:presLayoutVars>
          <dgm:chMax val="0"/>
          <dgm:chPref val="0"/>
          <dgm:bulletEnabled val="1"/>
        </dgm:presLayoutVars>
      </dgm:prSet>
      <dgm:spPr/>
      <dgm:t>
        <a:bodyPr/>
        <a:lstStyle/>
        <a:p>
          <a:endParaRPr lang="el-GR"/>
        </a:p>
      </dgm:t>
    </dgm:pt>
  </dgm:ptLst>
  <dgm:cxnLst>
    <dgm:cxn modelId="{FD912DD1-7227-491B-8DF1-F29CB6E7AA5F}" type="presOf" srcId="{95C0560C-07EC-44AF-A050-71F97DB91976}" destId="{84019CFC-D0FB-4697-AF8A-20592F9FDB1B}" srcOrd="0" destOrd="0" presId="urn:microsoft.com/office/officeart/2008/layout/SquareAccentList"/>
    <dgm:cxn modelId="{68A2911C-756B-45DF-8E6C-56B11B5246F4}" type="presOf" srcId="{CBACBE59-803C-40E2-BD65-3C237BDC04BA}" destId="{312DAEC3-5E68-4089-B06A-266870289B69}" srcOrd="0" destOrd="0" presId="urn:microsoft.com/office/officeart/2008/layout/SquareAccentList"/>
    <dgm:cxn modelId="{2B137703-70EC-49EB-9580-D9EE78D72E49}" type="presOf" srcId="{7CC16E83-FF38-406C-BE70-DD865F0D5C3C}" destId="{AAB5946F-EC3F-48AC-B46E-75A813101B0E}" srcOrd="0" destOrd="0" presId="urn:microsoft.com/office/officeart/2008/layout/SquareAccentList"/>
    <dgm:cxn modelId="{D4224415-1A4C-4441-85A2-869A51A2E651}" type="presOf" srcId="{19453B3A-A741-42A5-8A0A-3E6DC0B6C743}" destId="{E0758E2E-1549-4ACF-952D-69D40778AD56}" srcOrd="0" destOrd="0" presId="urn:microsoft.com/office/officeart/2008/layout/SquareAccentList"/>
    <dgm:cxn modelId="{7233F990-06CD-47F0-9934-24B7B6794B72}" type="presOf" srcId="{71CA2BAB-37F0-405C-9672-8416B210BD92}" destId="{2E478205-A31B-4A3E-952B-9DAB15E64F74}" srcOrd="0" destOrd="0" presId="urn:microsoft.com/office/officeart/2008/layout/SquareAccentList"/>
    <dgm:cxn modelId="{0A0EEF2C-3D85-42DF-866F-A68265EF4279}" srcId="{95C0560C-07EC-44AF-A050-71F97DB91976}" destId="{19453B3A-A741-42A5-8A0A-3E6DC0B6C743}" srcOrd="4" destOrd="0" parTransId="{5FD122B8-07C7-42BE-ADF9-7820CD4CDB0D}" sibTransId="{753B841D-5BF1-4DD1-9126-7CC1C56DB942}"/>
    <dgm:cxn modelId="{07CA0E1D-48DD-49AD-A5CA-740570636BD2}" type="presOf" srcId="{92877FB6-4DAF-49B0-BCD9-5301B2197C37}" destId="{89CC821C-EC74-4CC5-9E14-7589996CF6F0}" srcOrd="0" destOrd="0" presId="urn:microsoft.com/office/officeart/2008/layout/SquareAccentList"/>
    <dgm:cxn modelId="{69408E37-4571-48AA-8B41-F8D4C2B41826}" type="presOf" srcId="{ED6C071C-2B72-4EAF-8204-DC492325822B}" destId="{7A4A390A-83BA-40F6-BDF1-721E92C9870F}" srcOrd="0" destOrd="0" presId="urn:microsoft.com/office/officeart/2008/layout/SquareAccentList"/>
    <dgm:cxn modelId="{38E62F1B-C800-4F54-86F9-2FFC78AFDF7B}" srcId="{121A9E1B-51E9-42CE-B9F6-ABCEBB9D315C}" destId="{7CC16E83-FF38-406C-BE70-DD865F0D5C3C}" srcOrd="2" destOrd="0" parTransId="{0D39D219-2A45-4A94-9610-466092D9197C}" sibTransId="{DE72FE6C-572A-4F3F-909A-289AFE350052}"/>
    <dgm:cxn modelId="{3A7D929F-B4AF-40B2-8017-0981E27B02F1}" srcId="{95C0560C-07EC-44AF-A050-71F97DB91976}" destId="{ED6C071C-2B72-4EAF-8204-DC492325822B}" srcOrd="2" destOrd="0" parTransId="{3600858C-3E41-42B8-A3D2-9FE88A40CE37}" sibTransId="{126F630F-D88C-4A11-8A6F-B8D032CE2CFE}"/>
    <dgm:cxn modelId="{BCDDC597-5BDC-4DA0-9799-A7C0849F5CCE}" srcId="{121A9E1B-51E9-42CE-B9F6-ABCEBB9D315C}" destId="{CEED3C03-3EAE-4B2E-B575-7174F486BCDD}" srcOrd="1" destOrd="0" parTransId="{D9DBE058-B098-470A-9D26-CEF5B8B1A0F6}" sibTransId="{F9BCE2AB-A9C7-4255-B58D-2D2B6764FCDB}"/>
    <dgm:cxn modelId="{93A98A78-BB8B-49A9-9E10-7EFC0A537F85}" srcId="{B1FC2406-456E-487A-BC19-AF166874430C}" destId="{121A9E1B-51E9-42CE-B9F6-ABCEBB9D315C}" srcOrd="1" destOrd="0" parTransId="{83E1781A-9960-4A92-9E6D-CA9DF41DDC59}" sibTransId="{C0C400A2-11D0-4B8E-8127-A3228997EC99}"/>
    <dgm:cxn modelId="{D0139C5E-B04B-41E8-B339-FF8EE4DB12D2}" srcId="{121A9E1B-51E9-42CE-B9F6-ABCEBB9D315C}" destId="{92877FB6-4DAF-49B0-BCD9-5301B2197C37}" srcOrd="0" destOrd="0" parTransId="{E24166EA-DC50-416E-B286-68EB43A6EA80}" sibTransId="{374CE464-58FF-4176-A07C-21DB123A9209}"/>
    <dgm:cxn modelId="{C7A200DE-4FEE-4E57-A41E-C6B425CE5C7D}" srcId="{95C0560C-07EC-44AF-A050-71F97DB91976}" destId="{CBACBE59-803C-40E2-BD65-3C237BDC04BA}" srcOrd="1" destOrd="0" parTransId="{5C42EDFF-E756-47FA-9C83-B75B4C3630E1}" sibTransId="{635E2F2E-C79E-4E4B-9A48-675C0455EDFD}"/>
    <dgm:cxn modelId="{2985CADB-5377-4679-B45F-0C7A5C8497D7}" type="presOf" srcId="{121A9E1B-51E9-42CE-B9F6-ABCEBB9D315C}" destId="{E770D256-FA96-443C-9AB9-F344437662BB}" srcOrd="0" destOrd="0" presId="urn:microsoft.com/office/officeart/2008/layout/SquareAccentList"/>
    <dgm:cxn modelId="{6227E5A3-65EE-4E51-B0CB-F35D1C8901EF}" srcId="{95C0560C-07EC-44AF-A050-71F97DB91976}" destId="{B4BBE0FE-65C3-4DD4-93DF-64734B9D040E}" srcOrd="3" destOrd="0" parTransId="{D17BE105-51A5-4916-BB79-4C891F819207}" sibTransId="{4992A9FA-BDDB-4FDE-BFBA-31F564BCFB4C}"/>
    <dgm:cxn modelId="{58D24ADD-B505-462C-9E0F-E298877D8A3B}" type="presOf" srcId="{CEED3C03-3EAE-4B2E-B575-7174F486BCDD}" destId="{3557192A-2B8D-46AD-995C-368F7CB3D9F9}" srcOrd="0" destOrd="0" presId="urn:microsoft.com/office/officeart/2008/layout/SquareAccentList"/>
    <dgm:cxn modelId="{C4738F98-8352-4C74-B846-911B57F19ECD}" type="presOf" srcId="{B1FC2406-456E-487A-BC19-AF166874430C}" destId="{9548F4E1-6AEE-4D6B-B169-742490F3E0E7}" srcOrd="0" destOrd="0" presId="urn:microsoft.com/office/officeart/2008/layout/SquareAccentList"/>
    <dgm:cxn modelId="{0B82B9E7-E7F0-48B2-9C43-848AAA05F768}" srcId="{95C0560C-07EC-44AF-A050-71F97DB91976}" destId="{71CA2BAB-37F0-405C-9672-8416B210BD92}" srcOrd="0" destOrd="0" parTransId="{17984A3D-9FE3-4BE9-9214-7AC77A77A7D6}" sibTransId="{7F583350-3668-4C03-9B8F-18AFF9B1EA2D}"/>
    <dgm:cxn modelId="{9415EF15-7534-4290-9CB7-9DFFDB0639D8}" type="presOf" srcId="{B4BBE0FE-65C3-4DD4-93DF-64734B9D040E}" destId="{7D05A147-3565-43B4-9F56-B83E0FDDA7C4}" srcOrd="0" destOrd="0" presId="urn:microsoft.com/office/officeart/2008/layout/SquareAccentList"/>
    <dgm:cxn modelId="{2E6FE545-5FC0-4A17-9790-E8B80DCAB45F}" srcId="{B1FC2406-456E-487A-BC19-AF166874430C}" destId="{95C0560C-07EC-44AF-A050-71F97DB91976}" srcOrd="0" destOrd="0" parTransId="{7A4539E4-13E9-4789-9D68-CAFFC7C18BA8}" sibTransId="{5AA44651-6ADD-475F-AD56-636D76D01C47}"/>
    <dgm:cxn modelId="{468CAC1A-69D2-4C57-95BD-B733209D8A4E}" type="presParOf" srcId="{9548F4E1-6AEE-4D6B-B169-742490F3E0E7}" destId="{A6A8B115-D6EF-472A-BA93-D1425BB6CAFF}" srcOrd="0" destOrd="0" presId="urn:microsoft.com/office/officeart/2008/layout/SquareAccentList"/>
    <dgm:cxn modelId="{61A0397F-780F-4F23-B002-47720FF8D486}" type="presParOf" srcId="{A6A8B115-D6EF-472A-BA93-D1425BB6CAFF}" destId="{E1DD3A04-38E6-4F74-8C8B-543E0D5BDD45}" srcOrd="0" destOrd="0" presId="urn:microsoft.com/office/officeart/2008/layout/SquareAccentList"/>
    <dgm:cxn modelId="{E3A6E492-769E-4792-9793-06FC00575C3A}" type="presParOf" srcId="{E1DD3A04-38E6-4F74-8C8B-543E0D5BDD45}" destId="{15C29104-9D1D-4128-BA9C-166BEB818CDC}" srcOrd="0" destOrd="0" presId="urn:microsoft.com/office/officeart/2008/layout/SquareAccentList"/>
    <dgm:cxn modelId="{DDCE659F-3352-46CF-96ED-4DE7A923C513}" type="presParOf" srcId="{E1DD3A04-38E6-4F74-8C8B-543E0D5BDD45}" destId="{D978ABDB-A9BE-4D4A-9CE9-13FD0DA649D0}" srcOrd="1" destOrd="0" presId="urn:microsoft.com/office/officeart/2008/layout/SquareAccentList"/>
    <dgm:cxn modelId="{AADCB59E-7C03-4C6C-9087-CB509AACBB6D}" type="presParOf" srcId="{E1DD3A04-38E6-4F74-8C8B-543E0D5BDD45}" destId="{84019CFC-D0FB-4697-AF8A-20592F9FDB1B}" srcOrd="2" destOrd="0" presId="urn:microsoft.com/office/officeart/2008/layout/SquareAccentList"/>
    <dgm:cxn modelId="{35703C54-6E51-4BED-B3FD-275A7EC3C5A2}" type="presParOf" srcId="{A6A8B115-D6EF-472A-BA93-D1425BB6CAFF}" destId="{0DEE02FD-DE36-45EE-9F41-1079A6DD1813}" srcOrd="1" destOrd="0" presId="urn:microsoft.com/office/officeart/2008/layout/SquareAccentList"/>
    <dgm:cxn modelId="{D9FB1964-C833-4DC8-8E33-8CA9E1F50612}" type="presParOf" srcId="{0DEE02FD-DE36-45EE-9F41-1079A6DD1813}" destId="{3E48DA36-B787-407A-923B-3DA587C5C42C}" srcOrd="0" destOrd="0" presId="urn:microsoft.com/office/officeart/2008/layout/SquareAccentList"/>
    <dgm:cxn modelId="{D5FB5706-7364-4F39-98DD-FDDF9806FA4A}" type="presParOf" srcId="{3E48DA36-B787-407A-923B-3DA587C5C42C}" destId="{779782C2-11E5-41AD-9FC3-59B5FE1C56E3}" srcOrd="0" destOrd="0" presId="urn:microsoft.com/office/officeart/2008/layout/SquareAccentList"/>
    <dgm:cxn modelId="{B8D1C2CD-BD8F-4D5B-A30A-98DDAC6AA549}" type="presParOf" srcId="{3E48DA36-B787-407A-923B-3DA587C5C42C}" destId="{2E478205-A31B-4A3E-952B-9DAB15E64F74}" srcOrd="1" destOrd="0" presId="urn:microsoft.com/office/officeart/2008/layout/SquareAccentList"/>
    <dgm:cxn modelId="{2187CCF3-27D2-4EE1-91A1-B310CDE639FF}" type="presParOf" srcId="{0DEE02FD-DE36-45EE-9F41-1079A6DD1813}" destId="{8771F35C-9704-42FA-919B-2A35421CAE90}" srcOrd="1" destOrd="0" presId="urn:microsoft.com/office/officeart/2008/layout/SquareAccentList"/>
    <dgm:cxn modelId="{7C05D22F-C53D-4145-B828-B219BA5BC35C}" type="presParOf" srcId="{8771F35C-9704-42FA-919B-2A35421CAE90}" destId="{011E2E49-8F31-4D61-9F7B-2C863C5BF596}" srcOrd="0" destOrd="0" presId="urn:microsoft.com/office/officeart/2008/layout/SquareAccentList"/>
    <dgm:cxn modelId="{8BB59E87-17CF-4788-BD94-DB564F822486}" type="presParOf" srcId="{8771F35C-9704-42FA-919B-2A35421CAE90}" destId="{312DAEC3-5E68-4089-B06A-266870289B69}" srcOrd="1" destOrd="0" presId="urn:microsoft.com/office/officeart/2008/layout/SquareAccentList"/>
    <dgm:cxn modelId="{B685A54B-A3D3-4B53-BC73-11E0AC284BF8}" type="presParOf" srcId="{0DEE02FD-DE36-45EE-9F41-1079A6DD1813}" destId="{7996D6DD-C804-4E37-A9D6-2AAA603250D4}" srcOrd="2" destOrd="0" presId="urn:microsoft.com/office/officeart/2008/layout/SquareAccentList"/>
    <dgm:cxn modelId="{8883AA10-B1EC-479F-97CD-2D0066E0EE99}" type="presParOf" srcId="{7996D6DD-C804-4E37-A9D6-2AAA603250D4}" destId="{378006AE-BE12-4F51-8FA2-3206DECEAB7A}" srcOrd="0" destOrd="0" presId="urn:microsoft.com/office/officeart/2008/layout/SquareAccentList"/>
    <dgm:cxn modelId="{8A70E1A3-D9B1-48E3-8079-A0D06B87695D}" type="presParOf" srcId="{7996D6DD-C804-4E37-A9D6-2AAA603250D4}" destId="{7A4A390A-83BA-40F6-BDF1-721E92C9870F}" srcOrd="1" destOrd="0" presId="urn:microsoft.com/office/officeart/2008/layout/SquareAccentList"/>
    <dgm:cxn modelId="{3CECDD72-A234-428C-B210-953222A45C05}" type="presParOf" srcId="{0DEE02FD-DE36-45EE-9F41-1079A6DD1813}" destId="{F6176369-DB5C-4EDF-864B-DD783C85A89A}" srcOrd="3" destOrd="0" presId="urn:microsoft.com/office/officeart/2008/layout/SquareAccentList"/>
    <dgm:cxn modelId="{341E28DE-EE2F-49CC-BFE0-92ADEBEDE6D2}" type="presParOf" srcId="{F6176369-DB5C-4EDF-864B-DD783C85A89A}" destId="{021B81BB-45BE-45FE-A7CA-26DFE6FD3B9C}" srcOrd="0" destOrd="0" presId="urn:microsoft.com/office/officeart/2008/layout/SquareAccentList"/>
    <dgm:cxn modelId="{EB5A6496-6EAC-4CB9-9A4E-440B89E66AAA}" type="presParOf" srcId="{F6176369-DB5C-4EDF-864B-DD783C85A89A}" destId="{7D05A147-3565-43B4-9F56-B83E0FDDA7C4}" srcOrd="1" destOrd="0" presId="urn:microsoft.com/office/officeart/2008/layout/SquareAccentList"/>
    <dgm:cxn modelId="{1D7177D2-DC10-4836-BC1F-B9A271E0E6ED}" type="presParOf" srcId="{0DEE02FD-DE36-45EE-9F41-1079A6DD1813}" destId="{6EB8799E-E845-496B-9991-3E9FE286833D}" srcOrd="4" destOrd="0" presId="urn:microsoft.com/office/officeart/2008/layout/SquareAccentList"/>
    <dgm:cxn modelId="{FC88E7F4-CA17-4C4A-A9CE-917A6E30F856}" type="presParOf" srcId="{6EB8799E-E845-496B-9991-3E9FE286833D}" destId="{6D0B0A84-3B0C-4E05-83C8-0DD1CBDDE553}" srcOrd="0" destOrd="0" presId="urn:microsoft.com/office/officeart/2008/layout/SquareAccentList"/>
    <dgm:cxn modelId="{0AB23B47-4632-43F7-B796-1486E059AEF4}" type="presParOf" srcId="{6EB8799E-E845-496B-9991-3E9FE286833D}" destId="{E0758E2E-1549-4ACF-952D-69D40778AD56}" srcOrd="1" destOrd="0" presId="urn:microsoft.com/office/officeart/2008/layout/SquareAccentList"/>
    <dgm:cxn modelId="{C8D811AC-1AC3-4147-AC16-7CE3D0B472DF}" type="presParOf" srcId="{9548F4E1-6AEE-4D6B-B169-742490F3E0E7}" destId="{D5EE3EFE-265F-4C92-B3F3-8AF6E9E4AF9A}" srcOrd="1" destOrd="0" presId="urn:microsoft.com/office/officeart/2008/layout/SquareAccentList"/>
    <dgm:cxn modelId="{CB394439-129B-4D80-B6EE-C3FF24D900C4}" type="presParOf" srcId="{D5EE3EFE-265F-4C92-B3F3-8AF6E9E4AF9A}" destId="{62663834-8137-4423-856E-B00B2A0A0CA2}" srcOrd="0" destOrd="0" presId="urn:microsoft.com/office/officeart/2008/layout/SquareAccentList"/>
    <dgm:cxn modelId="{F956A2D8-FF6C-4C5B-92AD-D3470A451964}" type="presParOf" srcId="{62663834-8137-4423-856E-B00B2A0A0CA2}" destId="{349DF940-FE10-4F55-BA41-5006D2CAF1AA}" srcOrd="0" destOrd="0" presId="urn:microsoft.com/office/officeart/2008/layout/SquareAccentList"/>
    <dgm:cxn modelId="{F7310D58-7088-42E7-A67F-5BA3D0455B08}" type="presParOf" srcId="{62663834-8137-4423-856E-B00B2A0A0CA2}" destId="{288FDF34-00D2-4249-9854-CAA51EC99DD8}" srcOrd="1" destOrd="0" presId="urn:microsoft.com/office/officeart/2008/layout/SquareAccentList"/>
    <dgm:cxn modelId="{B05F456F-D765-41BA-B23F-F6ACCCA467E1}" type="presParOf" srcId="{62663834-8137-4423-856E-B00B2A0A0CA2}" destId="{E770D256-FA96-443C-9AB9-F344437662BB}" srcOrd="2" destOrd="0" presId="urn:microsoft.com/office/officeart/2008/layout/SquareAccentList"/>
    <dgm:cxn modelId="{A66486C6-4668-47B8-AE08-A11C8DACC847}" type="presParOf" srcId="{D5EE3EFE-265F-4C92-B3F3-8AF6E9E4AF9A}" destId="{C4A948A3-43BB-4C5D-8885-00623C98FF0C}" srcOrd="1" destOrd="0" presId="urn:microsoft.com/office/officeart/2008/layout/SquareAccentList"/>
    <dgm:cxn modelId="{87675809-7181-4C83-A3A1-5AD0B10CA7B5}" type="presParOf" srcId="{C4A948A3-43BB-4C5D-8885-00623C98FF0C}" destId="{971E3E69-ABD0-4454-A529-8F89D88545E0}" srcOrd="0" destOrd="0" presId="urn:microsoft.com/office/officeart/2008/layout/SquareAccentList"/>
    <dgm:cxn modelId="{31F84A8D-E2DA-4E84-83E2-BD0DDE21CEDA}" type="presParOf" srcId="{971E3E69-ABD0-4454-A529-8F89D88545E0}" destId="{4B10B9C8-CF0F-4B6B-B5F6-9A22E7204FA1}" srcOrd="0" destOrd="0" presId="urn:microsoft.com/office/officeart/2008/layout/SquareAccentList"/>
    <dgm:cxn modelId="{C47BBB6D-69EF-47A4-AD90-B8CD29DBB4E4}" type="presParOf" srcId="{971E3E69-ABD0-4454-A529-8F89D88545E0}" destId="{89CC821C-EC74-4CC5-9E14-7589996CF6F0}" srcOrd="1" destOrd="0" presId="urn:microsoft.com/office/officeart/2008/layout/SquareAccentList"/>
    <dgm:cxn modelId="{4E99F26C-A3FE-4BF4-94BA-DF9035283757}" type="presParOf" srcId="{C4A948A3-43BB-4C5D-8885-00623C98FF0C}" destId="{2E5EAD51-DC8C-4496-AE87-5BE5C9FCCDD8}" srcOrd="1" destOrd="0" presId="urn:microsoft.com/office/officeart/2008/layout/SquareAccentList"/>
    <dgm:cxn modelId="{BBE333D9-2389-465C-B0B4-316B926ED0C3}" type="presParOf" srcId="{2E5EAD51-DC8C-4496-AE87-5BE5C9FCCDD8}" destId="{94766512-C1C6-4CFA-A5C6-3689CE0D7ED1}" srcOrd="0" destOrd="0" presId="urn:microsoft.com/office/officeart/2008/layout/SquareAccentList"/>
    <dgm:cxn modelId="{E6C2FEA3-32B0-4A66-8719-C3DF3F6520D7}" type="presParOf" srcId="{2E5EAD51-DC8C-4496-AE87-5BE5C9FCCDD8}" destId="{3557192A-2B8D-46AD-995C-368F7CB3D9F9}" srcOrd="1" destOrd="0" presId="urn:microsoft.com/office/officeart/2008/layout/SquareAccentList"/>
    <dgm:cxn modelId="{D150C46D-257D-4253-B943-436D32EEE024}" type="presParOf" srcId="{C4A948A3-43BB-4C5D-8885-00623C98FF0C}" destId="{1B953064-A34B-44C7-8B2C-E46A635CE0D0}" srcOrd="2" destOrd="0" presId="urn:microsoft.com/office/officeart/2008/layout/SquareAccentList"/>
    <dgm:cxn modelId="{8D2CC5DA-32CC-47EE-8C76-22A300EC8681}" type="presParOf" srcId="{1B953064-A34B-44C7-8B2C-E46A635CE0D0}" destId="{6DF79918-0BE6-403A-A203-2CECA5EF8C59}" srcOrd="0" destOrd="0" presId="urn:microsoft.com/office/officeart/2008/layout/SquareAccentList"/>
    <dgm:cxn modelId="{5F41807A-9D52-4C04-80CB-0A0EA236F92D}" type="presParOf" srcId="{1B953064-A34B-44C7-8B2C-E46A635CE0D0}" destId="{AAB5946F-EC3F-48AC-B46E-75A813101B0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29104-9D1D-4128-BA9C-166BEB818CDC}">
      <dsp:nvSpPr>
        <dsp:cNvPr id="0" name=""/>
        <dsp:cNvSpPr/>
      </dsp:nvSpPr>
      <dsp:spPr>
        <a:xfrm>
          <a:off x="20903" y="844115"/>
          <a:ext cx="3994045" cy="469887"/>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8ABDB-A9BE-4D4A-9CE9-13FD0DA649D0}">
      <dsp:nvSpPr>
        <dsp:cNvPr id="0" name=""/>
        <dsp:cNvSpPr/>
      </dsp:nvSpPr>
      <dsp:spPr>
        <a:xfrm>
          <a:off x="20903" y="1020586"/>
          <a:ext cx="293416" cy="293416"/>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019CFC-D0FB-4697-AF8A-20592F9FDB1B}">
      <dsp:nvSpPr>
        <dsp:cNvPr id="0" name=""/>
        <dsp:cNvSpPr/>
      </dsp:nvSpPr>
      <dsp:spPr>
        <a:xfrm>
          <a:off x="20903" y="0"/>
          <a:ext cx="3994045" cy="84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l" defTabSz="1466850">
            <a:lnSpc>
              <a:spcPct val="90000"/>
            </a:lnSpc>
            <a:spcBef>
              <a:spcPct val="0"/>
            </a:spcBef>
            <a:spcAft>
              <a:spcPct val="35000"/>
            </a:spcAft>
          </a:pPr>
          <a:r>
            <a:rPr lang="el-GR" sz="3300" kern="1200" dirty="0" smtClean="0"/>
            <a:t>Αναλυτικό πρόγραμμα</a:t>
          </a:r>
          <a:endParaRPr lang="el-GR" sz="3300" kern="1200" dirty="0"/>
        </a:p>
      </dsp:txBody>
      <dsp:txXfrm>
        <a:off x="20903" y="0"/>
        <a:ext cx="3994045" cy="844115"/>
      </dsp:txXfrm>
    </dsp:sp>
    <dsp:sp modelId="{779782C2-11E5-41AD-9FC3-59B5FE1C56E3}">
      <dsp:nvSpPr>
        <dsp:cNvPr id="0" name=""/>
        <dsp:cNvSpPr/>
      </dsp:nvSpPr>
      <dsp:spPr>
        <a:xfrm>
          <a:off x="20903" y="1704532"/>
          <a:ext cx="293409" cy="293409"/>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78205-A31B-4A3E-952B-9DAB15E64F74}">
      <dsp:nvSpPr>
        <dsp:cNvPr id="0" name=""/>
        <dsp:cNvSpPr/>
      </dsp:nvSpPr>
      <dsp:spPr>
        <a:xfrm>
          <a:off x="300486" y="1509268"/>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Μαθησιακό περιβάλλον</a:t>
          </a:r>
          <a:endParaRPr lang="el-GR" sz="2400" kern="1200" dirty="0"/>
        </a:p>
      </dsp:txBody>
      <dsp:txXfrm>
        <a:off x="300486" y="1509268"/>
        <a:ext cx="3714461" cy="683938"/>
      </dsp:txXfrm>
    </dsp:sp>
    <dsp:sp modelId="{011E2E49-8F31-4D61-9F7B-2C863C5BF596}">
      <dsp:nvSpPr>
        <dsp:cNvPr id="0" name=""/>
        <dsp:cNvSpPr/>
      </dsp:nvSpPr>
      <dsp:spPr>
        <a:xfrm>
          <a:off x="20903" y="2388471"/>
          <a:ext cx="293409" cy="293409"/>
        </a:xfrm>
        <a:prstGeom prst="rect">
          <a:avLst/>
        </a:prstGeom>
        <a:solidFill>
          <a:schemeClr val="lt1">
            <a:hueOff val="0"/>
            <a:satOff val="0"/>
            <a:lumOff val="0"/>
            <a:alphaOff val="0"/>
          </a:schemeClr>
        </a:solidFill>
        <a:ln w="19050" cap="flat" cmpd="sng" algn="ctr">
          <a:solidFill>
            <a:schemeClr val="accent3">
              <a:hueOff val="-171428"/>
              <a:satOff val="5183"/>
              <a:lumOff val="896"/>
              <a:alphaOff val="0"/>
            </a:schemeClr>
          </a:solidFill>
          <a:prstDash val="solid"/>
        </a:ln>
        <a:effectLst/>
      </dsp:spPr>
      <dsp:style>
        <a:lnRef idx="2">
          <a:scrgbClr r="0" g="0" b="0"/>
        </a:lnRef>
        <a:fillRef idx="1">
          <a:scrgbClr r="0" g="0" b="0"/>
        </a:fillRef>
        <a:effectRef idx="0">
          <a:scrgbClr r="0" g="0" b="0"/>
        </a:effectRef>
        <a:fontRef idx="minor"/>
      </dsp:style>
    </dsp:sp>
    <dsp:sp modelId="{312DAEC3-5E68-4089-B06A-266870289B69}">
      <dsp:nvSpPr>
        <dsp:cNvPr id="0" name=""/>
        <dsp:cNvSpPr/>
      </dsp:nvSpPr>
      <dsp:spPr>
        <a:xfrm>
          <a:off x="300486" y="2193206"/>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smtClean="0"/>
            <a:t>περιεχόμενο</a:t>
          </a:r>
          <a:endParaRPr lang="el-GR" sz="2400" kern="1200" dirty="0"/>
        </a:p>
      </dsp:txBody>
      <dsp:txXfrm>
        <a:off x="300486" y="2193206"/>
        <a:ext cx="3714461" cy="683938"/>
      </dsp:txXfrm>
    </dsp:sp>
    <dsp:sp modelId="{378006AE-BE12-4F51-8FA2-3206DECEAB7A}">
      <dsp:nvSpPr>
        <dsp:cNvPr id="0" name=""/>
        <dsp:cNvSpPr/>
      </dsp:nvSpPr>
      <dsp:spPr>
        <a:xfrm>
          <a:off x="20903" y="3072410"/>
          <a:ext cx="293409" cy="293409"/>
        </a:xfrm>
        <a:prstGeom prst="rect">
          <a:avLst/>
        </a:prstGeom>
        <a:solidFill>
          <a:schemeClr val="lt1">
            <a:hueOff val="0"/>
            <a:satOff val="0"/>
            <a:lumOff val="0"/>
            <a:alphaOff val="0"/>
          </a:schemeClr>
        </a:solidFill>
        <a:ln w="19050" cap="flat" cmpd="sng" algn="ctr">
          <a:solidFill>
            <a:schemeClr val="accent3">
              <a:hueOff val="-342856"/>
              <a:satOff val="10367"/>
              <a:lumOff val="1793"/>
              <a:alphaOff val="0"/>
            </a:schemeClr>
          </a:solidFill>
          <a:prstDash val="solid"/>
        </a:ln>
        <a:effectLst/>
      </dsp:spPr>
      <dsp:style>
        <a:lnRef idx="2">
          <a:scrgbClr r="0" g="0" b="0"/>
        </a:lnRef>
        <a:fillRef idx="1">
          <a:scrgbClr r="0" g="0" b="0"/>
        </a:fillRef>
        <a:effectRef idx="0">
          <a:scrgbClr r="0" g="0" b="0"/>
        </a:effectRef>
        <a:fontRef idx="minor"/>
      </dsp:style>
    </dsp:sp>
    <dsp:sp modelId="{7A4A390A-83BA-40F6-BDF1-721E92C9870F}">
      <dsp:nvSpPr>
        <dsp:cNvPr id="0" name=""/>
        <dsp:cNvSpPr/>
      </dsp:nvSpPr>
      <dsp:spPr>
        <a:xfrm>
          <a:off x="300486" y="2877145"/>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διαδικασία</a:t>
          </a:r>
          <a:endParaRPr lang="el-GR" sz="2400" kern="1200" dirty="0"/>
        </a:p>
      </dsp:txBody>
      <dsp:txXfrm>
        <a:off x="300486" y="2877145"/>
        <a:ext cx="3714461" cy="683938"/>
      </dsp:txXfrm>
    </dsp:sp>
    <dsp:sp modelId="{021B81BB-45BE-45FE-A7CA-26DFE6FD3B9C}">
      <dsp:nvSpPr>
        <dsp:cNvPr id="0" name=""/>
        <dsp:cNvSpPr/>
      </dsp:nvSpPr>
      <dsp:spPr>
        <a:xfrm>
          <a:off x="20903" y="3756349"/>
          <a:ext cx="293409" cy="293409"/>
        </a:xfrm>
        <a:prstGeom prst="rect">
          <a:avLst/>
        </a:prstGeom>
        <a:solidFill>
          <a:schemeClr val="lt1">
            <a:hueOff val="0"/>
            <a:satOff val="0"/>
            <a:lumOff val="0"/>
            <a:alphaOff val="0"/>
          </a:schemeClr>
        </a:solidFill>
        <a:ln w="19050" cap="flat" cmpd="sng" algn="ctr">
          <a:solidFill>
            <a:schemeClr val="accent3">
              <a:hueOff val="-514283"/>
              <a:satOff val="15550"/>
              <a:lumOff val="2689"/>
              <a:alphaOff val="0"/>
            </a:schemeClr>
          </a:solidFill>
          <a:prstDash val="solid"/>
        </a:ln>
        <a:effectLst/>
      </dsp:spPr>
      <dsp:style>
        <a:lnRef idx="2">
          <a:scrgbClr r="0" g="0" b="0"/>
        </a:lnRef>
        <a:fillRef idx="1">
          <a:scrgbClr r="0" g="0" b="0"/>
        </a:fillRef>
        <a:effectRef idx="0">
          <a:scrgbClr r="0" g="0" b="0"/>
        </a:effectRef>
        <a:fontRef idx="minor"/>
      </dsp:style>
    </dsp:sp>
    <dsp:sp modelId="{7D05A147-3565-43B4-9F56-B83E0FDDA7C4}">
      <dsp:nvSpPr>
        <dsp:cNvPr id="0" name=""/>
        <dsp:cNvSpPr/>
      </dsp:nvSpPr>
      <dsp:spPr>
        <a:xfrm>
          <a:off x="300486" y="3561084"/>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Τελικό προϊόν</a:t>
          </a:r>
          <a:endParaRPr lang="el-GR" sz="2400" kern="1200" dirty="0"/>
        </a:p>
      </dsp:txBody>
      <dsp:txXfrm>
        <a:off x="300486" y="3561084"/>
        <a:ext cx="3714461" cy="683938"/>
      </dsp:txXfrm>
    </dsp:sp>
    <dsp:sp modelId="{6D0B0A84-3B0C-4E05-83C8-0DD1CBDDE553}">
      <dsp:nvSpPr>
        <dsp:cNvPr id="0" name=""/>
        <dsp:cNvSpPr/>
      </dsp:nvSpPr>
      <dsp:spPr>
        <a:xfrm>
          <a:off x="20903" y="4440287"/>
          <a:ext cx="293409" cy="293409"/>
        </a:xfrm>
        <a:prstGeom prst="rect">
          <a:avLst/>
        </a:prstGeom>
        <a:solidFill>
          <a:schemeClr val="lt1">
            <a:hueOff val="0"/>
            <a:satOff val="0"/>
            <a:lumOff val="0"/>
            <a:alphaOff val="0"/>
          </a:schemeClr>
        </a:solidFill>
        <a:ln w="19050" cap="flat" cmpd="sng" algn="ctr">
          <a:solidFill>
            <a:schemeClr val="accent3">
              <a:hueOff val="-685711"/>
              <a:satOff val="20733"/>
              <a:lumOff val="3585"/>
              <a:alphaOff val="0"/>
            </a:schemeClr>
          </a:solidFill>
          <a:prstDash val="solid"/>
        </a:ln>
        <a:effectLst/>
      </dsp:spPr>
      <dsp:style>
        <a:lnRef idx="2">
          <a:scrgbClr r="0" g="0" b="0"/>
        </a:lnRef>
        <a:fillRef idx="1">
          <a:scrgbClr r="0" g="0" b="0"/>
        </a:fillRef>
        <a:effectRef idx="0">
          <a:scrgbClr r="0" g="0" b="0"/>
        </a:effectRef>
        <a:fontRef idx="minor"/>
      </dsp:style>
    </dsp:sp>
    <dsp:sp modelId="{E0758E2E-1549-4ACF-952D-69D40778AD56}">
      <dsp:nvSpPr>
        <dsp:cNvPr id="0" name=""/>
        <dsp:cNvSpPr/>
      </dsp:nvSpPr>
      <dsp:spPr>
        <a:xfrm>
          <a:off x="300486" y="4245023"/>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αξιολόγηση</a:t>
          </a:r>
          <a:endParaRPr lang="el-GR" sz="2400" kern="1200" dirty="0"/>
        </a:p>
      </dsp:txBody>
      <dsp:txXfrm>
        <a:off x="300486" y="4245023"/>
        <a:ext cx="3714461" cy="683938"/>
      </dsp:txXfrm>
    </dsp:sp>
    <dsp:sp modelId="{349DF940-FE10-4F55-BA41-5006D2CAF1AA}">
      <dsp:nvSpPr>
        <dsp:cNvPr id="0" name=""/>
        <dsp:cNvSpPr/>
      </dsp:nvSpPr>
      <dsp:spPr>
        <a:xfrm>
          <a:off x="4214651" y="844115"/>
          <a:ext cx="3994045" cy="469887"/>
        </a:xfrm>
        <a:prstGeom prst="rect">
          <a:avLst/>
        </a:prstGeom>
        <a:solidFill>
          <a:schemeClr val="accent3">
            <a:hueOff val="-1199995"/>
            <a:satOff val="36283"/>
            <a:lumOff val="6274"/>
            <a:alphaOff val="0"/>
          </a:schemeClr>
        </a:solidFill>
        <a:ln w="19050" cap="flat" cmpd="sng" algn="ctr">
          <a:solidFill>
            <a:schemeClr val="accent3">
              <a:hueOff val="-1199995"/>
              <a:satOff val="36283"/>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FDF34-00D2-4249-9854-CAA51EC99DD8}">
      <dsp:nvSpPr>
        <dsp:cNvPr id="0" name=""/>
        <dsp:cNvSpPr/>
      </dsp:nvSpPr>
      <dsp:spPr>
        <a:xfrm>
          <a:off x="4214651" y="1020586"/>
          <a:ext cx="293416" cy="293416"/>
        </a:xfrm>
        <a:prstGeom prst="rect">
          <a:avLst/>
        </a:prstGeom>
        <a:solidFill>
          <a:schemeClr val="lt1">
            <a:alpha val="90000"/>
            <a:hueOff val="0"/>
            <a:satOff val="0"/>
            <a:lumOff val="0"/>
            <a:alphaOff val="0"/>
          </a:schemeClr>
        </a:solidFill>
        <a:ln w="19050" cap="flat" cmpd="sng" algn="ctr">
          <a:solidFill>
            <a:schemeClr val="accent3">
              <a:hueOff val="-1199995"/>
              <a:satOff val="36283"/>
              <a:lumOff val="6274"/>
              <a:alphaOff val="0"/>
            </a:schemeClr>
          </a:solidFill>
          <a:prstDash val="solid"/>
        </a:ln>
        <a:effectLst/>
      </dsp:spPr>
      <dsp:style>
        <a:lnRef idx="2">
          <a:scrgbClr r="0" g="0" b="0"/>
        </a:lnRef>
        <a:fillRef idx="1">
          <a:scrgbClr r="0" g="0" b="0"/>
        </a:fillRef>
        <a:effectRef idx="0">
          <a:scrgbClr r="0" g="0" b="0"/>
        </a:effectRef>
        <a:fontRef idx="minor"/>
      </dsp:style>
    </dsp:sp>
    <dsp:sp modelId="{E770D256-FA96-443C-9AB9-F344437662BB}">
      <dsp:nvSpPr>
        <dsp:cNvPr id="0" name=""/>
        <dsp:cNvSpPr/>
      </dsp:nvSpPr>
      <dsp:spPr>
        <a:xfrm>
          <a:off x="4214651" y="0"/>
          <a:ext cx="3994045" cy="84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l" defTabSz="1466850">
            <a:lnSpc>
              <a:spcPct val="90000"/>
            </a:lnSpc>
            <a:spcBef>
              <a:spcPct val="0"/>
            </a:spcBef>
            <a:spcAft>
              <a:spcPct val="35000"/>
            </a:spcAft>
          </a:pPr>
          <a:r>
            <a:rPr lang="el-GR" sz="3300" kern="1200" dirty="0" smtClean="0"/>
            <a:t>Μαθητής/</a:t>
          </a:r>
          <a:r>
            <a:rPr lang="el-GR" sz="3300" kern="1200" dirty="0" err="1" smtClean="0"/>
            <a:t>τρια</a:t>
          </a:r>
          <a:endParaRPr lang="el-GR" sz="3300" kern="1200" dirty="0"/>
        </a:p>
      </dsp:txBody>
      <dsp:txXfrm>
        <a:off x="4214651" y="0"/>
        <a:ext cx="3994045" cy="844115"/>
      </dsp:txXfrm>
    </dsp:sp>
    <dsp:sp modelId="{4B10B9C8-CF0F-4B6B-B5F6-9A22E7204FA1}">
      <dsp:nvSpPr>
        <dsp:cNvPr id="0" name=""/>
        <dsp:cNvSpPr/>
      </dsp:nvSpPr>
      <dsp:spPr>
        <a:xfrm>
          <a:off x="4214651" y="1704532"/>
          <a:ext cx="293409" cy="293409"/>
        </a:xfrm>
        <a:prstGeom prst="rect">
          <a:avLst/>
        </a:prstGeom>
        <a:solidFill>
          <a:schemeClr val="lt1">
            <a:hueOff val="0"/>
            <a:satOff val="0"/>
            <a:lumOff val="0"/>
            <a:alphaOff val="0"/>
          </a:schemeClr>
        </a:solidFill>
        <a:ln w="19050" cap="flat" cmpd="sng" algn="ctr">
          <a:solidFill>
            <a:schemeClr val="accent3">
              <a:hueOff val="-857139"/>
              <a:satOff val="25916"/>
              <a:lumOff val="4481"/>
              <a:alphaOff val="0"/>
            </a:schemeClr>
          </a:solidFill>
          <a:prstDash val="solid"/>
        </a:ln>
        <a:effectLst/>
      </dsp:spPr>
      <dsp:style>
        <a:lnRef idx="2">
          <a:scrgbClr r="0" g="0" b="0"/>
        </a:lnRef>
        <a:fillRef idx="1">
          <a:scrgbClr r="0" g="0" b="0"/>
        </a:fillRef>
        <a:effectRef idx="0">
          <a:scrgbClr r="0" g="0" b="0"/>
        </a:effectRef>
        <a:fontRef idx="minor"/>
      </dsp:style>
    </dsp:sp>
    <dsp:sp modelId="{89CC821C-EC74-4CC5-9E14-7589996CF6F0}">
      <dsp:nvSpPr>
        <dsp:cNvPr id="0" name=""/>
        <dsp:cNvSpPr/>
      </dsp:nvSpPr>
      <dsp:spPr>
        <a:xfrm>
          <a:off x="4494234" y="1509268"/>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Μαθησιακή ετοιμότητα</a:t>
          </a:r>
          <a:endParaRPr lang="el-GR" sz="2400" kern="1200" dirty="0"/>
        </a:p>
      </dsp:txBody>
      <dsp:txXfrm>
        <a:off x="4494234" y="1509268"/>
        <a:ext cx="3714461" cy="683938"/>
      </dsp:txXfrm>
    </dsp:sp>
    <dsp:sp modelId="{94766512-C1C6-4CFA-A5C6-3689CE0D7ED1}">
      <dsp:nvSpPr>
        <dsp:cNvPr id="0" name=""/>
        <dsp:cNvSpPr/>
      </dsp:nvSpPr>
      <dsp:spPr>
        <a:xfrm>
          <a:off x="4214651" y="2388471"/>
          <a:ext cx="293409" cy="293409"/>
        </a:xfrm>
        <a:prstGeom prst="rect">
          <a:avLst/>
        </a:prstGeom>
        <a:solidFill>
          <a:schemeClr val="lt1">
            <a:hueOff val="0"/>
            <a:satOff val="0"/>
            <a:lumOff val="0"/>
            <a:alphaOff val="0"/>
          </a:schemeClr>
        </a:solidFill>
        <a:ln w="19050" cap="flat" cmpd="sng" algn="ctr">
          <a:solidFill>
            <a:schemeClr val="accent3">
              <a:hueOff val="-1028567"/>
              <a:satOff val="31100"/>
              <a:lumOff val="5378"/>
              <a:alphaOff val="0"/>
            </a:schemeClr>
          </a:solidFill>
          <a:prstDash val="solid"/>
        </a:ln>
        <a:effectLst/>
      </dsp:spPr>
      <dsp:style>
        <a:lnRef idx="2">
          <a:scrgbClr r="0" g="0" b="0"/>
        </a:lnRef>
        <a:fillRef idx="1">
          <a:scrgbClr r="0" g="0" b="0"/>
        </a:fillRef>
        <a:effectRef idx="0">
          <a:scrgbClr r="0" g="0" b="0"/>
        </a:effectRef>
        <a:fontRef idx="minor"/>
      </dsp:style>
    </dsp:sp>
    <dsp:sp modelId="{3557192A-2B8D-46AD-995C-368F7CB3D9F9}">
      <dsp:nvSpPr>
        <dsp:cNvPr id="0" name=""/>
        <dsp:cNvSpPr/>
      </dsp:nvSpPr>
      <dsp:spPr>
        <a:xfrm>
          <a:off x="4494234" y="2193206"/>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ενδιαφέροντα</a:t>
          </a:r>
          <a:endParaRPr lang="el-GR" sz="2400" kern="1200" dirty="0"/>
        </a:p>
      </dsp:txBody>
      <dsp:txXfrm>
        <a:off x="4494234" y="2193206"/>
        <a:ext cx="3714461" cy="683938"/>
      </dsp:txXfrm>
    </dsp:sp>
    <dsp:sp modelId="{6DF79918-0BE6-403A-A203-2CECA5EF8C59}">
      <dsp:nvSpPr>
        <dsp:cNvPr id="0" name=""/>
        <dsp:cNvSpPr/>
      </dsp:nvSpPr>
      <dsp:spPr>
        <a:xfrm>
          <a:off x="4214651" y="3072410"/>
          <a:ext cx="293409" cy="293409"/>
        </a:xfrm>
        <a:prstGeom prst="rect">
          <a:avLst/>
        </a:prstGeom>
        <a:solidFill>
          <a:schemeClr val="lt1">
            <a:hueOff val="0"/>
            <a:satOff val="0"/>
            <a:lumOff val="0"/>
            <a:alphaOff val="0"/>
          </a:schemeClr>
        </a:solidFill>
        <a:ln w="19050" cap="flat" cmpd="sng" algn="ctr">
          <a:solidFill>
            <a:schemeClr val="accent3">
              <a:hueOff val="-1199995"/>
              <a:satOff val="36283"/>
              <a:lumOff val="6274"/>
              <a:alphaOff val="0"/>
            </a:schemeClr>
          </a:solidFill>
          <a:prstDash val="solid"/>
        </a:ln>
        <a:effectLst/>
      </dsp:spPr>
      <dsp:style>
        <a:lnRef idx="2">
          <a:scrgbClr r="0" g="0" b="0"/>
        </a:lnRef>
        <a:fillRef idx="1">
          <a:scrgbClr r="0" g="0" b="0"/>
        </a:fillRef>
        <a:effectRef idx="0">
          <a:scrgbClr r="0" g="0" b="0"/>
        </a:effectRef>
        <a:fontRef idx="minor"/>
      </dsp:style>
    </dsp:sp>
    <dsp:sp modelId="{AAB5946F-EC3F-48AC-B46E-75A813101B0E}">
      <dsp:nvSpPr>
        <dsp:cNvPr id="0" name=""/>
        <dsp:cNvSpPr/>
      </dsp:nvSpPr>
      <dsp:spPr>
        <a:xfrm>
          <a:off x="4494234" y="2877145"/>
          <a:ext cx="3714461" cy="68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l-GR" sz="2400" kern="1200" dirty="0" smtClean="0"/>
            <a:t>Μαθησιακό προφίλ</a:t>
          </a:r>
          <a:endParaRPr lang="el-GR" sz="2400" kern="1200" dirty="0"/>
        </a:p>
      </dsp:txBody>
      <dsp:txXfrm>
        <a:off x="4494234" y="2877145"/>
        <a:ext cx="3714461" cy="683938"/>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6B1A7-6FED-4025-839E-D8CE785EAE5C}" type="datetimeFigureOut">
              <a:rPr lang="el-GR" smtClean="0"/>
              <a:t>20/5/2019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33834-A6FD-41AA-BB5D-D997445583AA}" type="slidenum">
              <a:rPr lang="el-GR" smtClean="0"/>
              <a:t>‹#›</a:t>
            </a:fld>
            <a:endParaRPr lang="el-GR"/>
          </a:p>
        </p:txBody>
      </p:sp>
    </p:spTree>
    <p:extLst>
      <p:ext uri="{BB962C8B-B14F-4D97-AF65-F5344CB8AC3E}">
        <p14:creationId xmlns:p14="http://schemas.microsoft.com/office/powerpoint/2010/main" val="14970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33834-A6FD-41AA-BB5D-D997445583AA}" type="slidenum">
              <a:rPr lang="el-GR" smtClean="0"/>
              <a:t>1</a:t>
            </a:fld>
            <a:endParaRPr lang="el-GR"/>
          </a:p>
        </p:txBody>
      </p:sp>
    </p:spTree>
    <p:extLst>
      <p:ext uri="{BB962C8B-B14F-4D97-AF65-F5344CB8AC3E}">
        <p14:creationId xmlns:p14="http://schemas.microsoft.com/office/powerpoint/2010/main" val="27296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400800" y="6355080"/>
            <a:ext cx="2286000" cy="365760"/>
          </a:xfrm>
        </p:spPr>
        <p:txBody>
          <a:bodyPr/>
          <a:lstStyle>
            <a:lvl1pPr>
              <a:defRPr sz="1400"/>
            </a:lvl1pPr>
          </a:lstStyle>
          <a:p>
            <a:fld id="{5AACC6ED-1F93-459A-920D-9BE3FBFE2B12}" type="datetimeFigureOut">
              <a:rPr lang="el-GR" smtClean="0"/>
              <a:t>20/5/2019</a:t>
            </a:fld>
            <a:endParaRPr lang="el-GR"/>
          </a:p>
        </p:txBody>
      </p:sp>
      <p:sp>
        <p:nvSpPr>
          <p:cNvPr id="17" name="Θέση υποσέλιδου 16"/>
          <p:cNvSpPr>
            <a:spLocks noGrp="1"/>
          </p:cNvSpPr>
          <p:nvPr>
            <p:ph type="ftr" sz="quarter" idx="11"/>
          </p:nvPr>
        </p:nvSpPr>
        <p:spPr>
          <a:xfrm>
            <a:off x="2898648" y="6355080"/>
            <a:ext cx="3474720" cy="365760"/>
          </a:xfrm>
        </p:spPr>
        <p:txBody>
          <a:bodyPr/>
          <a:lstStyle/>
          <a:p>
            <a:endParaRPr lang="el-GR"/>
          </a:p>
        </p:txBody>
      </p:sp>
      <p:sp>
        <p:nvSpPr>
          <p:cNvPr id="29" name="Θέση αριθμού διαφάνειας 28"/>
          <p:cNvSpPr>
            <a:spLocks noGrp="1"/>
          </p:cNvSpPr>
          <p:nvPr>
            <p:ph type="sldNum" sz="quarter" idx="12"/>
          </p:nvPr>
        </p:nvSpPr>
        <p:spPr>
          <a:xfrm>
            <a:off x="1216152" y="6355080"/>
            <a:ext cx="1219200" cy="365760"/>
          </a:xfrm>
        </p:spPr>
        <p:txBody>
          <a:bodyPr/>
          <a:lstStyle/>
          <a:p>
            <a:fld id="{4C458433-4519-44B2-BFAD-B10AA424BE70}" type="slidenum">
              <a:rPr lang="el-GR" smtClean="0"/>
              <a:t>‹#›</a:t>
            </a:fld>
            <a:endParaRPr lang="el-GR"/>
          </a:p>
        </p:txBody>
      </p:sp>
      <p:sp>
        <p:nvSpPr>
          <p:cNvPr id="21" name="Ορθογώνιο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Ορθογώνιο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Ορθογώνιο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AACC6ED-1F93-459A-920D-9BE3FBFE2B12}" type="datetimeFigureOut">
              <a:rPr lang="el-GR" smtClean="0"/>
              <a:t>20/5/2019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458433-4519-44B2-BFAD-B10AA424BE70}"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5AACC6ED-1F93-459A-920D-9BE3FBFE2B12}" type="datetimeFigureOut">
              <a:rPr lang="el-GR" smtClean="0"/>
              <a:t>20/5/2019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458433-4519-44B2-BFAD-B10AA424BE70}" type="slidenum">
              <a:rPr lang="el-GR" smtClean="0"/>
              <a:t>‹#›</a:t>
            </a:fld>
            <a:endParaRPr lang="el-GR"/>
          </a:p>
        </p:txBody>
      </p:sp>
      <p:sp>
        <p:nvSpPr>
          <p:cNvPr id="7" name="Ευθεία γραμμή σύνδεσης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Ισοσκελές τρίγωνο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Ευθεία γραμμή σύνδεσης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5AACC6ED-1F93-459A-920D-9BE3FBFE2B12}" type="datetimeFigureOut">
              <a:rPr lang="el-GR" smtClean="0"/>
              <a:t>20/5/2019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C458433-4519-44B2-BFAD-B10AA424BE70}" type="slidenum">
              <a:rPr lang="el-GR" smtClean="0"/>
              <a:t>‹#›</a:t>
            </a:fld>
            <a:endParaRPr lang="el-GR"/>
          </a:p>
        </p:txBody>
      </p:sp>
      <p:sp>
        <p:nvSpPr>
          <p:cNvPr id="8" name="Θέση περιεχομένου 7"/>
          <p:cNvSpPr>
            <a:spLocks noGrp="1"/>
          </p:cNvSpPr>
          <p:nvPr>
            <p:ph sz="quarter" idx="1"/>
          </p:nvPr>
        </p:nvSpPr>
        <p:spPr>
          <a:xfrm>
            <a:off x="457200" y="1219200"/>
            <a:ext cx="8229600" cy="493776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a:xfrm>
            <a:off x="6400800" y="6355080"/>
            <a:ext cx="2286000" cy="365760"/>
          </a:xfrm>
        </p:spPr>
        <p:txBody>
          <a:bodyPr/>
          <a:lstStyle/>
          <a:p>
            <a:fld id="{5AACC6ED-1F93-459A-920D-9BE3FBFE2B12}" type="datetimeFigureOut">
              <a:rPr lang="el-GR" smtClean="0"/>
              <a:t>20/5/2019</a:t>
            </a:fld>
            <a:endParaRPr lang="el-GR"/>
          </a:p>
        </p:txBody>
      </p:sp>
      <p:sp>
        <p:nvSpPr>
          <p:cNvPr id="5" name="Θέση υποσέλιδου 4"/>
          <p:cNvSpPr>
            <a:spLocks noGrp="1"/>
          </p:cNvSpPr>
          <p:nvPr>
            <p:ph type="ftr" sz="quarter" idx="11"/>
          </p:nvPr>
        </p:nvSpPr>
        <p:spPr>
          <a:xfrm>
            <a:off x="2898648" y="6355080"/>
            <a:ext cx="3474720" cy="365760"/>
          </a:xfrm>
        </p:spPr>
        <p:txBody>
          <a:bodyPr/>
          <a:lstStyle/>
          <a:p>
            <a:endParaRPr lang="el-GR"/>
          </a:p>
        </p:txBody>
      </p:sp>
      <p:sp>
        <p:nvSpPr>
          <p:cNvPr id="6" name="Θέση αριθμού διαφάνειας 5"/>
          <p:cNvSpPr>
            <a:spLocks noGrp="1"/>
          </p:cNvSpPr>
          <p:nvPr>
            <p:ph type="sldNum" sz="quarter" idx="12"/>
          </p:nvPr>
        </p:nvSpPr>
        <p:spPr>
          <a:xfrm>
            <a:off x="1069848" y="6355080"/>
            <a:ext cx="1520952" cy="365760"/>
          </a:xfrm>
        </p:spPr>
        <p:txBody>
          <a:bodyPr/>
          <a:lstStyle/>
          <a:p>
            <a:fld id="{4C458433-4519-44B2-BFAD-B10AA424BE70}" type="slidenum">
              <a:rPr lang="el-GR" smtClean="0"/>
              <a:t>‹#›</a:t>
            </a:fld>
            <a:endParaRPr lang="el-GR"/>
          </a:p>
        </p:txBody>
      </p:sp>
      <p:sp>
        <p:nvSpPr>
          <p:cNvPr id="7" name="Ορθογώνιο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914400"/>
          </a:xfrm>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5AACC6ED-1F93-459A-920D-9BE3FBFE2B12}" type="datetimeFigureOut">
              <a:rPr lang="el-GR" smtClean="0"/>
              <a:t>20/5/2019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458433-4519-44B2-BFAD-B10AA424BE70}" type="slidenum">
              <a:rPr lang="el-GR" smtClean="0"/>
              <a:t>‹#›</a:t>
            </a:fld>
            <a:endParaRPr lang="el-GR"/>
          </a:p>
        </p:txBody>
      </p:sp>
      <p:sp>
        <p:nvSpPr>
          <p:cNvPr id="9" name="Θέση περιεχομένου 8"/>
          <p:cNvSpPr>
            <a:spLocks noGrp="1"/>
          </p:cNvSpPr>
          <p:nvPr>
            <p:ph sz="quarter" idx="1"/>
          </p:nvPr>
        </p:nvSpPr>
        <p:spPr>
          <a:xfrm>
            <a:off x="457200" y="1219200"/>
            <a:ext cx="4041648" cy="493776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632198" y="1216152"/>
            <a:ext cx="4041648" cy="493776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9144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5AACC6ED-1F93-459A-920D-9BE3FBFE2B12}" type="datetimeFigureOut">
              <a:rPr lang="el-GR" smtClean="0"/>
              <a:t>20/5/2019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C458433-4519-44B2-BFAD-B10AA424BE70}" type="slidenum">
              <a:rPr lang="el-GR" smtClean="0"/>
              <a:t>‹#›</a:t>
            </a:fld>
            <a:endParaRPr lang="el-GR"/>
          </a:p>
        </p:txBody>
      </p:sp>
      <p:sp>
        <p:nvSpPr>
          <p:cNvPr id="11" name="Θέση περιεχομένου 10"/>
          <p:cNvSpPr>
            <a:spLocks noGrp="1"/>
          </p:cNvSpPr>
          <p:nvPr>
            <p:ph sz="quarter" idx="2"/>
          </p:nvPr>
        </p:nvSpPr>
        <p:spPr>
          <a:xfrm>
            <a:off x="457200" y="2133600"/>
            <a:ext cx="4038600" cy="40386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quarter" idx="4"/>
          </p:nvPr>
        </p:nvSpPr>
        <p:spPr>
          <a:xfrm>
            <a:off x="4648200" y="2133600"/>
            <a:ext cx="4038600" cy="40386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8600"/>
            <a:ext cx="8229600" cy="914400"/>
          </a:xfrm>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5AACC6ED-1F93-459A-920D-9BE3FBFE2B12}" type="datetimeFigureOut">
              <a:rPr lang="el-GR" smtClean="0"/>
              <a:t>20/5/2019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C458433-4519-44B2-BFAD-B10AA424BE70}" type="slidenum">
              <a:rPr lang="el-GR" smtClean="0"/>
              <a:t>‹#›</a:t>
            </a:fld>
            <a:endParaRPr lang="el-GR"/>
          </a:p>
        </p:txBody>
      </p:sp>
      <p:sp>
        <p:nvSpPr>
          <p:cNvPr id="6" name="Ισοσκελές τρίγωνο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AACC6ED-1F93-459A-920D-9BE3FBFE2B12}" type="datetimeFigureOut">
              <a:rPr lang="el-GR" smtClean="0"/>
              <a:t>20/5/2019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C458433-4519-44B2-BFAD-B10AA424BE70}" type="slidenum">
              <a:rPr lang="el-GR" smtClean="0"/>
              <a:t>‹#›</a:t>
            </a:fld>
            <a:endParaRPr lang="el-GR"/>
          </a:p>
        </p:txBody>
      </p:sp>
      <p:sp>
        <p:nvSpPr>
          <p:cNvPr id="5" name="Ευθεία γραμμή σύνδεσης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Ισοσκελές τρίγωνο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AACC6ED-1F93-459A-920D-9BE3FBFE2B12}" type="datetimeFigureOut">
              <a:rPr lang="el-GR" smtClean="0"/>
              <a:t>20/5/2019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458433-4519-44B2-BFAD-B10AA424BE70}" type="slidenum">
              <a:rPr lang="el-GR" smtClean="0"/>
              <a:t>‹#›</a:t>
            </a:fld>
            <a:endParaRPr lang="el-GR"/>
          </a:p>
        </p:txBody>
      </p:sp>
      <p:sp>
        <p:nvSpPr>
          <p:cNvPr id="8" name="Ευθεία γραμμή σύνδεσης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Ευθεία γραμμή σύνδεσης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Ισοσκελές τρίγωνο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Θέση περιεχομένου 11"/>
          <p:cNvSpPr>
            <a:spLocks noGrp="1"/>
          </p:cNvSpPr>
          <p:nvPr>
            <p:ph sz="quarter" idx="1"/>
          </p:nvPr>
        </p:nvSpPr>
        <p:spPr>
          <a:xfrm>
            <a:off x="304800" y="304800"/>
            <a:ext cx="5715000" cy="5715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5AACC6ED-1F93-459A-920D-9BE3FBFE2B12}" type="datetimeFigureOut">
              <a:rPr lang="el-GR" smtClean="0"/>
              <a:t>20/5/2019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C458433-4519-44B2-BFAD-B10AA424BE70}" type="slidenum">
              <a:rPr lang="el-GR" smtClean="0"/>
              <a:t>‹#›</a:t>
            </a:fld>
            <a:endParaRPr lang="el-GR"/>
          </a:p>
        </p:txBody>
      </p:sp>
      <p:sp>
        <p:nvSpPr>
          <p:cNvPr id="8" name="Ευθεία γραμμή σύνδεσης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Ισοσκελές τρίγωνο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AACC6ED-1F93-459A-920D-9BE3FBFE2B12}" type="datetimeFigureOut">
              <a:rPr lang="el-GR" smtClean="0"/>
              <a:t>20/5/2019</a:t>
            </a:fld>
            <a:endParaRPr lang="el-GR"/>
          </a:p>
        </p:txBody>
      </p:sp>
      <p:sp>
        <p:nvSpPr>
          <p:cNvPr id="3" name="Θέση υποσέλιδου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C458433-4519-44B2-BFAD-B10AA424BE70}" type="slidenum">
              <a:rPr lang="el-GR" smtClean="0"/>
              <a:t>‹#›</a:t>
            </a:fld>
            <a:endParaRPr lang="el-GR"/>
          </a:p>
        </p:txBody>
      </p:sp>
      <p:sp>
        <p:nvSpPr>
          <p:cNvPr id="28" name="Ευθεία γραμμή σύνδεσης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Ευθεία γραμμή σύνδεσης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Ισοσκελές τρίγωνο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5411" y="116632"/>
            <a:ext cx="8229600" cy="151321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dirty="0" smtClean="0">
                <a:latin typeface="+mn-lt"/>
              </a:rPr>
              <a:t>ΣΧΕΔΙΑΣΜΟΣ ΔΙΔΑΚΤΙΚΟΥ ΣΕΝΑΡΙΟΥ ΔΙΑΦΟΡΟΠΟΙΗΣΗΣ </a:t>
            </a:r>
            <a:br>
              <a:rPr lang="el-GR" dirty="0" smtClean="0">
                <a:latin typeface="+mn-lt"/>
              </a:rPr>
            </a:br>
            <a:r>
              <a:rPr lang="el-GR" dirty="0" smtClean="0">
                <a:latin typeface="+mn-lt"/>
              </a:rPr>
              <a:t>ΣΤΗ ΓΛΩΣΣΑ__Γ΄ ΤΑΞΗΣ</a:t>
            </a:r>
            <a:endParaRPr lang="el-GR" sz="3200" dirty="0">
              <a:latin typeface="+mn-lt"/>
            </a:endParaRPr>
          </a:p>
        </p:txBody>
      </p:sp>
      <p:sp>
        <p:nvSpPr>
          <p:cNvPr id="3" name="Υπότιτλος 2"/>
          <p:cNvSpPr>
            <a:spLocks noGrp="1"/>
          </p:cNvSpPr>
          <p:nvPr>
            <p:ph sz="quarter" idx="1"/>
          </p:nvPr>
        </p:nvSpPr>
        <p:spPr>
          <a:xfrm>
            <a:off x="1773886" y="2110263"/>
            <a:ext cx="6326505" cy="864096"/>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algn="ctr"/>
            <a:r>
              <a:rPr lang="el-GR" sz="2800" dirty="0" smtClean="0"/>
              <a:t>Θεματική Ενότητα: </a:t>
            </a:r>
            <a:r>
              <a:rPr lang="el-GR" sz="2800" dirty="0"/>
              <a:t>«Του κόσμου το ψωμί</a:t>
            </a:r>
            <a:r>
              <a:rPr lang="el-GR" sz="2800" dirty="0" smtClean="0"/>
              <a:t>»</a:t>
            </a:r>
          </a:p>
          <a:p>
            <a:pPr algn="ctr"/>
            <a:r>
              <a:rPr lang="el-GR" dirty="0" smtClean="0"/>
              <a:t>Κεφάλαιο: </a:t>
            </a:r>
            <a:r>
              <a:rPr lang="el-GR" dirty="0"/>
              <a:t>«Καλή όρεξη»</a:t>
            </a:r>
          </a:p>
          <a:p>
            <a:pPr algn="r"/>
            <a:endParaRPr lang="el-GR" dirty="0"/>
          </a:p>
        </p:txBody>
      </p:sp>
      <p:sp>
        <p:nvSpPr>
          <p:cNvPr id="5" name="TextBox 4"/>
          <p:cNvSpPr txBox="1"/>
          <p:nvPr/>
        </p:nvSpPr>
        <p:spPr>
          <a:xfrm>
            <a:off x="5652120" y="5949280"/>
            <a:ext cx="316835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l-GR" dirty="0" smtClean="0"/>
              <a:t>2</a:t>
            </a:r>
            <a:r>
              <a:rPr lang="el-GR" baseline="30000" dirty="0" smtClean="0"/>
              <a:t>ο</a:t>
            </a:r>
            <a:r>
              <a:rPr lang="el-GR" dirty="0" smtClean="0"/>
              <a:t> ΠΕ.Κ.Ε.Σ.</a:t>
            </a:r>
          </a:p>
          <a:p>
            <a:pPr algn="ctr"/>
            <a:r>
              <a:rPr lang="el-GR" dirty="0" smtClean="0"/>
              <a:t> Κεντρικής Μακεδονίας</a:t>
            </a:r>
            <a:endParaRPr lang="el-GR" dirty="0"/>
          </a:p>
        </p:txBody>
      </p:sp>
      <p:sp>
        <p:nvSpPr>
          <p:cNvPr id="6" name="TextBox 5"/>
          <p:cNvSpPr txBox="1"/>
          <p:nvPr/>
        </p:nvSpPr>
        <p:spPr>
          <a:xfrm>
            <a:off x="107504" y="6093296"/>
            <a:ext cx="410445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dirty="0" smtClean="0"/>
              <a:t>Νίκος Ακριτίδης</a:t>
            </a:r>
            <a:endParaRPr lang="el-GR" dirty="0"/>
          </a:p>
          <a:p>
            <a:pPr algn="ctr"/>
            <a:r>
              <a:rPr lang="el-GR" dirty="0"/>
              <a:t>Συντονιστής Εκπαιδευτικού Έργου Π.Ε. 70</a:t>
            </a:r>
          </a:p>
        </p:txBody>
      </p:sp>
      <p:pic>
        <p:nvPicPr>
          <p:cNvPr id="7" name="Εικόνα 6"/>
          <p:cNvPicPr>
            <a:picLocks noChangeAspect="1"/>
          </p:cNvPicPr>
          <p:nvPr/>
        </p:nvPicPr>
        <p:blipFill>
          <a:blip r:embed="rId3"/>
          <a:stretch>
            <a:fillRect/>
          </a:stretch>
        </p:blipFill>
        <p:spPr>
          <a:xfrm>
            <a:off x="3618876" y="3052310"/>
            <a:ext cx="2142670" cy="2935704"/>
          </a:xfrm>
          <a:prstGeom prst="rect">
            <a:avLst/>
          </a:prstGeom>
        </p:spPr>
      </p:pic>
    </p:spTree>
    <p:extLst>
      <p:ext uri="{BB962C8B-B14F-4D97-AF65-F5344CB8AC3E}">
        <p14:creationId xmlns:p14="http://schemas.microsoft.com/office/powerpoint/2010/main" val="2287688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i="1" dirty="0"/>
              <a:t>πρώτη ομάδα </a:t>
            </a:r>
            <a:r>
              <a:rPr lang="el-GR" dirty="0"/>
              <a:t>(1η δραστηριότητα</a:t>
            </a:r>
          </a:p>
        </p:txBody>
      </p:sp>
      <p:sp>
        <p:nvSpPr>
          <p:cNvPr id="11" name="Θέση κειμένου 10"/>
          <p:cNvSpPr>
            <a:spLocks noGrp="1"/>
          </p:cNvSpPr>
          <p:nvPr>
            <p:ph type="body" idx="2"/>
          </p:nvPr>
        </p:nvSpPr>
        <p:spPr/>
        <p:txBody>
          <a:bodyPr/>
          <a:lstStyle/>
          <a:p>
            <a:endParaRPr lang="el-GR"/>
          </a:p>
        </p:txBody>
      </p:sp>
      <p:sp>
        <p:nvSpPr>
          <p:cNvPr id="6" name="Θέση περιεχομένου 5"/>
          <p:cNvSpPr>
            <a:spLocks noGrp="1"/>
          </p:cNvSpPr>
          <p:nvPr>
            <p:ph sz="quarter" idx="1"/>
          </p:nvPr>
        </p:nvSpPr>
        <p: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eaLnBrk="0" hangingPunct="0"/>
            <a:r>
              <a:rPr lang="el-GR" dirty="0" smtClean="0"/>
              <a:t> </a:t>
            </a:r>
            <a:r>
              <a:rPr lang="el-GR" dirty="0"/>
              <a:t>Ένας αντιπρόσωπος από την ομάδα ανακοινώνει στην τάξη τα αποτελέσματα και αναφέρει ποια τρόφιμα η ομάδα έχει επιλέξει ως «κακές», «καλές» και ως «πολύ καλές» επιλογές. </a:t>
            </a:r>
            <a:r>
              <a:rPr lang="el-GR" dirty="0" smtClean="0"/>
              <a:t>Ο </a:t>
            </a:r>
            <a:r>
              <a:rPr lang="el-GR" dirty="0"/>
              <a:t>εκπαιδευτικός ρωτά </a:t>
            </a:r>
            <a:r>
              <a:rPr lang="el-GR" dirty="0" smtClean="0"/>
              <a:t>τους μαθητές των </a:t>
            </a:r>
            <a:r>
              <a:rPr lang="el-GR" dirty="0"/>
              <a:t>άλλων ομάδων αν συμφωνούν με την κατηγοριοποίηση των </a:t>
            </a:r>
            <a:r>
              <a:rPr lang="el-GR" dirty="0" smtClean="0"/>
              <a:t>συμμαθητών </a:t>
            </a:r>
            <a:r>
              <a:rPr lang="el-GR" dirty="0"/>
              <a:t>τους ή αν εκείνοι θα τα κατηγοριοποιούσαν διαφορετικά. Αν ναι, για ποιο λόγο;</a:t>
            </a:r>
          </a:p>
          <a:p>
            <a:pPr eaLnBrk="0" hangingPunct="0"/>
            <a:r>
              <a:rPr lang="el-GR" dirty="0"/>
              <a:t>Στο τέλος, δύο αντιπρόσωποι της ομάδας παρουσιάζουν στην ολομέλεια της τάξης τις εργασίες 1, </a:t>
            </a:r>
            <a:r>
              <a:rPr lang="el-GR" dirty="0" smtClean="0"/>
              <a:t>2 </a:t>
            </a:r>
            <a:r>
              <a:rPr lang="el-GR" dirty="0"/>
              <a:t>και 3 από το «Ξεκλειδώνω το κείμενο». </a:t>
            </a:r>
            <a:r>
              <a:rPr lang="el-GR" dirty="0" smtClean="0"/>
              <a:t>Ο </a:t>
            </a:r>
            <a:r>
              <a:rPr lang="el-GR" dirty="0"/>
              <a:t>εκπαιδευτικός ρωτά </a:t>
            </a:r>
            <a:r>
              <a:rPr lang="el-GR" dirty="0" smtClean="0"/>
              <a:t>τους μαθητές </a:t>
            </a:r>
            <a:r>
              <a:rPr lang="el-GR" dirty="0"/>
              <a:t>των άλλων ομάδων αν συμφωνούν ή όχι και τι άλλο θα ήθελαν να συμπληρώσουν, να συζητήσουν ή να ρωτήσουν την ομάδα.</a:t>
            </a:r>
          </a:p>
          <a:p>
            <a:endParaRPr lang="el-GR" dirty="0"/>
          </a:p>
        </p:txBody>
      </p:sp>
      <p:pic>
        <p:nvPicPr>
          <p:cNvPr id="10" name="Εικόνα 9"/>
          <p:cNvPicPr>
            <a:picLocks noChangeAspect="1"/>
          </p:cNvPicPr>
          <p:nvPr/>
        </p:nvPicPr>
        <p:blipFill>
          <a:blip r:embed="rId2"/>
          <a:stretch>
            <a:fillRect/>
          </a:stretch>
        </p:blipFill>
        <p:spPr>
          <a:xfrm>
            <a:off x="6173496" y="1844824"/>
            <a:ext cx="2682472" cy="3456384"/>
          </a:xfrm>
          <a:prstGeom prst="rect">
            <a:avLst/>
          </a:prstGeom>
        </p:spPr>
      </p:pic>
    </p:spTree>
    <p:extLst>
      <p:ext uri="{BB962C8B-B14F-4D97-AF65-F5344CB8AC3E}">
        <p14:creationId xmlns:p14="http://schemas.microsoft.com/office/powerpoint/2010/main" val="2917563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i="1" dirty="0"/>
              <a:t>δεύτερη ομάδα </a:t>
            </a:r>
            <a:r>
              <a:rPr lang="el-GR" dirty="0"/>
              <a:t>(2η δραστηριότητα)</a:t>
            </a:r>
          </a:p>
        </p:txBody>
      </p:sp>
      <p:pic>
        <p:nvPicPr>
          <p:cNvPr id="8" name="Εικόνα 7"/>
          <p:cNvPicPr>
            <a:picLocks noChangeAspect="1"/>
          </p:cNvPicPr>
          <p:nvPr/>
        </p:nvPicPr>
        <p:blipFill>
          <a:blip r:embed="rId2"/>
          <a:stretch>
            <a:fillRect/>
          </a:stretch>
        </p:blipFill>
        <p:spPr>
          <a:xfrm>
            <a:off x="6293242" y="2132856"/>
            <a:ext cx="2671246" cy="3240359"/>
          </a:xfrm>
          <a:prstGeom prst="rect">
            <a:avLst/>
          </a:prstGeom>
        </p:spPr>
      </p:pic>
      <p:sp>
        <p:nvSpPr>
          <p:cNvPr id="7" name="Θέση κειμένου 6"/>
          <p:cNvSpPr>
            <a:spLocks noGrp="1"/>
          </p:cNvSpPr>
          <p:nvPr>
            <p:ph type="body" idx="2"/>
          </p:nvPr>
        </p:nvSpPr>
        <p:spPr>
          <a:xfrm>
            <a:off x="6324600" y="1219200"/>
            <a:ext cx="2639888" cy="4843463"/>
          </a:xfrm>
        </p:spPr>
        <p:txBody>
          <a:bodyPr/>
          <a:lstStyle/>
          <a:p>
            <a:r>
              <a:rPr lang="el-GR" dirty="0" smtClean="0"/>
              <a:t> </a:t>
            </a:r>
            <a:r>
              <a:rPr lang="el-GR" dirty="0"/>
              <a:t>«</a:t>
            </a:r>
            <a:r>
              <a:rPr lang="el-GR" b="1" dirty="0">
                <a:effectLst>
                  <a:outerShdw blurRad="38100" dist="38100" dir="2700000" algn="tl">
                    <a:srgbClr val="000000">
                      <a:alpha val="43137"/>
                    </a:srgbClr>
                  </a:outerShdw>
                </a:effectLst>
              </a:rPr>
              <a:t>Οι παγίδες της διατροφής μας»</a:t>
            </a:r>
          </a:p>
        </p:txBody>
      </p:sp>
      <p:sp>
        <p:nvSpPr>
          <p:cNvPr id="6" name="Θέση περιεχομένου 5"/>
          <p:cNvSpPr>
            <a:spLocks noGrp="1"/>
          </p:cNvSpPr>
          <p:nvPr>
            <p:ph sz="quarter" idx="1"/>
          </p:nvPr>
        </p:nvSpPr>
        <p:spPr>
          <a:xfrm>
            <a:off x="304800" y="304800"/>
            <a:ext cx="5715000" cy="5932512"/>
          </a:xfrm>
          <a:blipFill>
            <a:blip r:embed="rId3"/>
            <a:tile tx="0" ty="0" sx="100000" sy="100000" flip="none" algn="tl"/>
          </a:blipFill>
        </p:spPr>
        <p:txBody>
          <a:bodyPr>
            <a:normAutofit fontScale="92500" lnSpcReduction="20000"/>
          </a:bodyPr>
          <a:lstStyle/>
          <a:p>
            <a:r>
              <a:rPr lang="el-GR" dirty="0"/>
              <a:t>Ζητείται από τα παιδιά να τη διαβάσουν χαμηλόφωνα και να συζητήσουν το περιεχόμενό της. Επιπλέον, τους δίνονται αποκόμματα εφημερίδων με παρόμοια θέματα που αναφέρονται στο κείμενο του βιβλίου (π.χ. άρθρα ειδικών). </a:t>
            </a:r>
            <a:endParaRPr lang="el-GR" dirty="0" smtClean="0"/>
          </a:p>
          <a:p>
            <a:r>
              <a:rPr lang="el-GR" dirty="0"/>
              <a:t>ως επιπλέον εργασία, τους ζητείται να παρουσιάσουν στην τάξη ένα σύντομο παιχνίδι </a:t>
            </a:r>
            <a:r>
              <a:rPr lang="el-GR" i="1" dirty="0"/>
              <a:t>(</a:t>
            </a:r>
            <a:r>
              <a:rPr lang="el-GR" b="1" i="1" dirty="0"/>
              <a:t>παιχνίδι ρόλων</a:t>
            </a:r>
            <a:r>
              <a:rPr lang="el-GR" i="1" dirty="0"/>
              <a:t>)</a:t>
            </a:r>
            <a:r>
              <a:rPr lang="el-GR" dirty="0"/>
              <a:t>. Ένας/μία μαθητής/</a:t>
            </a:r>
            <a:r>
              <a:rPr lang="el-GR" dirty="0" err="1"/>
              <a:t>τρια</a:t>
            </a:r>
            <a:r>
              <a:rPr lang="el-GR" dirty="0"/>
              <a:t> υποδύεται τον «υπεύθυνο του κυλικείου», κάποιοι άλλοι τους/τις μαθητές/</a:t>
            </a:r>
            <a:r>
              <a:rPr lang="el-GR" dirty="0" err="1"/>
              <a:t>τριες</a:t>
            </a:r>
            <a:r>
              <a:rPr lang="el-GR" dirty="0"/>
              <a:t> - «αγοραστές» των προϊόντων και κάποιος/α άλλος/η τον «καθηγητή Ιατρικής» που θα δίνει τις συμβουλές του σχετικά με τις αγορές των </a:t>
            </a:r>
            <a:r>
              <a:rPr lang="el-GR" dirty="0" smtClean="0"/>
              <a:t>μαθητών/αγοραστών</a:t>
            </a:r>
          </a:p>
          <a:p>
            <a:r>
              <a:rPr lang="el-GR" dirty="0" smtClean="0"/>
              <a:t>παρουσία </a:t>
            </a:r>
            <a:r>
              <a:rPr lang="el-GR" dirty="0"/>
              <a:t>στην ολομέλεια της τάξης τις εργασίες 2 και 3 από το «Ξεκλειδώνω το κείμενο»</a:t>
            </a:r>
          </a:p>
        </p:txBody>
      </p:sp>
    </p:spTree>
    <p:extLst>
      <p:ext uri="{BB962C8B-B14F-4D97-AF65-F5344CB8AC3E}">
        <p14:creationId xmlns:p14="http://schemas.microsoft.com/office/powerpoint/2010/main" val="1060917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blipFill>
            <a:blip r:embed="rId2"/>
            <a:tile tx="0" ty="0" sx="100000" sy="100000" flip="none" algn="tl"/>
          </a:blipFill>
          <a:scene3d>
            <a:camera prst="orthographicFront"/>
            <a:lightRig rig="threePt" dir="t"/>
          </a:scene3d>
          <a:sp3d>
            <a:bevelT/>
          </a:sp3d>
        </p:spPr>
        <p:txBody>
          <a:bodyPr/>
          <a:lstStyle/>
          <a:p>
            <a:r>
              <a:rPr lang="el-GR" i="1" dirty="0"/>
              <a:t>τρίτη ομάδα</a:t>
            </a:r>
            <a:r>
              <a:rPr lang="el-GR" dirty="0"/>
              <a:t>(3η δραστηριότητα)</a:t>
            </a:r>
          </a:p>
        </p:txBody>
      </p:sp>
      <p:pic>
        <p:nvPicPr>
          <p:cNvPr id="6" name="Εικόνα 5"/>
          <p:cNvPicPr>
            <a:picLocks noChangeAspect="1"/>
          </p:cNvPicPr>
          <p:nvPr/>
        </p:nvPicPr>
        <p:blipFill>
          <a:blip r:embed="rId3"/>
          <a:stretch>
            <a:fillRect/>
          </a:stretch>
        </p:blipFill>
        <p:spPr>
          <a:xfrm>
            <a:off x="6164457" y="2550630"/>
            <a:ext cx="2834886" cy="2180601"/>
          </a:xfrm>
          <a:prstGeom prst="rect">
            <a:avLst/>
          </a:prstGeom>
        </p:spPr>
      </p:pic>
      <p:sp>
        <p:nvSpPr>
          <p:cNvPr id="3" name="Θέση κειμένου 2"/>
          <p:cNvSpPr>
            <a:spLocks noGrp="1"/>
          </p:cNvSpPr>
          <p:nvPr>
            <p:ph type="body" idx="2"/>
          </p:nvPr>
        </p:nvSpPr>
        <p:spPr/>
        <p:txBody>
          <a:bodyPr>
            <a:normAutofit/>
          </a:bodyPr>
          <a:lstStyle/>
          <a:p>
            <a:r>
              <a:rPr lang="el-GR" sz="2000" dirty="0"/>
              <a:t>«</a:t>
            </a:r>
            <a:r>
              <a:rPr lang="el-GR" sz="2000" b="1" dirty="0"/>
              <a:t>Στο κυλικείο του σχολείου</a:t>
            </a:r>
            <a:r>
              <a:rPr lang="el-GR" sz="2000" dirty="0"/>
              <a:t>»</a:t>
            </a:r>
          </a:p>
        </p:txBody>
      </p:sp>
      <p:sp>
        <p:nvSpPr>
          <p:cNvPr id="4" name="Θέση περιεχομένου 3"/>
          <p:cNvSpPr>
            <a:spLocks noGrp="1"/>
          </p:cNvSpPr>
          <p:nvPr>
            <p:ph sz="quarter" idx="1"/>
          </p:nvPr>
        </p:nvSpPr>
        <p:sp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t="100000"/>
            </a:path>
            <a:tileRect r="-100000" b="-100000"/>
          </a:gradFill>
        </p:spPr>
        <p:txBody>
          <a:bodyPr>
            <a:normAutofit lnSpcReduction="10000"/>
          </a:bodyPr>
          <a:lstStyle/>
          <a:p>
            <a:r>
              <a:rPr lang="el-GR" dirty="0"/>
              <a:t>Ζητείται από τα παιδιά να τη διαβάσουν χαμηλόφωνα και να συζητήσουν το περιεχόμενό της. Επιπλέον, τους δίδεται προς ανάγνωση και συζήτηση το έντυπο του ΕΦΕΤ για τα κυλικεία και συγκεκριμένα οι σελίδες 3,4,7 και 8 (Ενιαίος Φορέας Ελέγχου Τροφίμων, 2003). Οι μαθητές/</a:t>
            </a:r>
            <a:r>
              <a:rPr lang="el-GR" dirty="0" err="1"/>
              <a:t>τριες</a:t>
            </a:r>
            <a:r>
              <a:rPr lang="el-GR" dirty="0"/>
              <a:t> καλούνται να συζητήσουν και να εντοπίσουν τις ομοιότητες των δύο κειμένων. </a:t>
            </a:r>
            <a:endParaRPr lang="el-GR" dirty="0" smtClean="0"/>
          </a:p>
          <a:p>
            <a:r>
              <a:rPr lang="el-GR" dirty="0"/>
              <a:t>Στο τέλος, η ομάδα παρουσιάζει στην τάξη το προϊόν της εργασίας της, καθώς και τις εργασίες 2 και 3 από το «Ξεκλειδώνω το κείμενο».</a:t>
            </a:r>
          </a:p>
        </p:txBody>
      </p:sp>
    </p:spTree>
    <p:extLst>
      <p:ext uri="{BB962C8B-B14F-4D97-AF65-F5344CB8AC3E}">
        <p14:creationId xmlns:p14="http://schemas.microsoft.com/office/powerpoint/2010/main" val="2086628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blipFill>
            <a:blip r:embed="rId2"/>
            <a:tile tx="0" ty="0" sx="100000" sy="100000" flip="none" algn="tl"/>
          </a:blipFill>
          <a:scene3d>
            <a:camera prst="orthographicFront"/>
            <a:lightRig rig="threePt" dir="t"/>
          </a:scene3d>
          <a:sp3d>
            <a:bevelT/>
          </a:sp3d>
        </p:spPr>
        <p:txBody>
          <a:bodyPr/>
          <a:lstStyle/>
          <a:p>
            <a:r>
              <a:rPr lang="el-GR" i="1" dirty="0"/>
              <a:t>τέταρτη  ομάδα  </a:t>
            </a:r>
            <a:r>
              <a:rPr lang="el-GR" dirty="0"/>
              <a:t>(4η   δραστηριότητα)</a:t>
            </a:r>
          </a:p>
        </p:txBody>
      </p:sp>
      <p:sp>
        <p:nvSpPr>
          <p:cNvPr id="7" name="Θέση κειμένου 6"/>
          <p:cNvSpPr>
            <a:spLocks noGrp="1"/>
          </p:cNvSpPr>
          <p:nvPr>
            <p:ph type="body" idx="2"/>
          </p:nvPr>
        </p:nvSpPr>
        <p:spPr/>
        <p:txBody>
          <a:bodyPr>
            <a:normAutofit/>
          </a:bodyPr>
          <a:lstStyle/>
          <a:p>
            <a:r>
              <a:rPr lang="el-GR" sz="2000" dirty="0"/>
              <a:t>«Προσέχω και διαλέγω – Χυμός Πυραμίδα». </a:t>
            </a:r>
          </a:p>
        </p:txBody>
      </p:sp>
      <p:sp>
        <p:nvSpPr>
          <p:cNvPr id="6" name="Θέση περιεχομένου 5"/>
          <p:cNvSpPr>
            <a:spLocks noGrp="1"/>
          </p:cNvSpPr>
          <p:nvPr>
            <p:ph sz="quarter" idx="1"/>
          </p:nvPr>
        </p:nvSpPr>
        <p:spPr>
          <a:xfrm>
            <a:off x="304800" y="304800"/>
            <a:ext cx="5715000" cy="6004520"/>
          </a:xfrm>
          <a:solidFill>
            <a:schemeClr val="accent4">
              <a:lumMod val="40000"/>
              <a:lumOff val="60000"/>
            </a:schemeClr>
          </a:solidFill>
          <a:scene3d>
            <a:camera prst="orthographicFront"/>
            <a:lightRig rig="threePt" dir="t"/>
          </a:scene3d>
          <a:sp3d>
            <a:bevelT w="101600" prst="riblet"/>
          </a:sp3d>
        </p:spPr>
        <p:txBody>
          <a:bodyPr>
            <a:normAutofit fontScale="85000" lnSpcReduction="10000"/>
          </a:bodyPr>
          <a:lstStyle/>
          <a:p>
            <a:r>
              <a:rPr lang="el-GR" dirty="0"/>
              <a:t>Ζητείται από τα παιδιά να τη διαβάσουν χαμηλόφωνα και να συζητήσουν το περιεχόμενό της. Επιπλέον, τους δίνονται κενές ετικέτες και τους ζητείται </a:t>
            </a:r>
            <a:r>
              <a:rPr lang="el-GR" i="1" dirty="0"/>
              <a:t>να κατασκευάσουν </a:t>
            </a:r>
            <a:r>
              <a:rPr lang="el-GR" dirty="0"/>
              <a:t>τη δική τους ετικέτα με κάποιο προϊόν υψηλής διατροφικής αξίας που γνωρίζουν</a:t>
            </a:r>
            <a:r>
              <a:rPr lang="el-GR" dirty="0" smtClean="0"/>
              <a:t>.</a:t>
            </a:r>
          </a:p>
          <a:p>
            <a:r>
              <a:rPr lang="el-GR" dirty="0"/>
              <a:t>Επιπλέον, τους δίνονται κενές ετικέτες και τους ζητείται </a:t>
            </a:r>
            <a:r>
              <a:rPr lang="el-GR" i="1" dirty="0"/>
              <a:t>να </a:t>
            </a:r>
            <a:r>
              <a:rPr lang="el-GR" b="1" i="1" dirty="0"/>
              <a:t>κατασκευάσουν</a:t>
            </a:r>
            <a:r>
              <a:rPr lang="el-GR" i="1" dirty="0"/>
              <a:t> </a:t>
            </a:r>
            <a:r>
              <a:rPr lang="el-GR" dirty="0"/>
              <a:t>τη δική τους ετικέτα με κάποιο προϊόν υψηλής διατροφικής αξίας που γνωρίζουν. Επιπλέον, </a:t>
            </a:r>
            <a:r>
              <a:rPr lang="el-GR" i="1" dirty="0"/>
              <a:t>να </a:t>
            </a:r>
            <a:r>
              <a:rPr lang="el-GR" b="1" i="1" dirty="0"/>
              <a:t>συνθέσουν</a:t>
            </a:r>
            <a:r>
              <a:rPr lang="el-GR" i="1" dirty="0"/>
              <a:t> </a:t>
            </a:r>
            <a:r>
              <a:rPr lang="el-GR" dirty="0"/>
              <a:t>ένα </a:t>
            </a:r>
            <a:r>
              <a:rPr lang="el-GR" b="1" dirty="0"/>
              <a:t>διαφημιστικό κείμενο </a:t>
            </a:r>
            <a:r>
              <a:rPr lang="el-GR" dirty="0"/>
              <a:t>για το προϊόν αυτό, στο οποίο να εμπεριέχονται λέξεις - χαρακτηριστικά που δείχνουν τη διατροφική αξία του</a:t>
            </a:r>
            <a:r>
              <a:rPr lang="el-GR" dirty="0" smtClean="0"/>
              <a:t>.</a:t>
            </a:r>
          </a:p>
          <a:p>
            <a:r>
              <a:rPr lang="el-GR" dirty="0"/>
              <a:t>Στο τέλος, ένα αντιπρόσωπος της ομάδας παρουσιάζει στην ολομέλεια της τάξης το έργο της, καθώς και τις εργασίες 2, 3 και 4 από το «Ξεκλειδώνω το κείμενο»</a:t>
            </a:r>
          </a:p>
        </p:txBody>
      </p:sp>
      <p:pic>
        <p:nvPicPr>
          <p:cNvPr id="8" name="Εικόνα 7"/>
          <p:cNvPicPr>
            <a:picLocks noChangeAspect="1"/>
          </p:cNvPicPr>
          <p:nvPr/>
        </p:nvPicPr>
        <p:blipFill>
          <a:blip r:embed="rId3"/>
          <a:stretch>
            <a:fillRect/>
          </a:stretch>
        </p:blipFill>
        <p:spPr>
          <a:xfrm>
            <a:off x="6187209" y="2492896"/>
            <a:ext cx="2819113" cy="3024336"/>
          </a:xfrm>
          <a:prstGeom prst="rect">
            <a:avLst/>
          </a:prstGeom>
        </p:spPr>
      </p:pic>
    </p:spTree>
    <p:extLst>
      <p:ext uri="{BB962C8B-B14F-4D97-AF65-F5344CB8AC3E}">
        <p14:creationId xmlns:p14="http://schemas.microsoft.com/office/powerpoint/2010/main" val="1418465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κειμένου 2"/>
          <p:cNvSpPr>
            <a:spLocks noGrp="1"/>
          </p:cNvSpPr>
          <p:nvPr>
            <p:ph type="body" idx="2"/>
          </p:nvPr>
        </p:nvSpPr>
        <p:spPr/>
        <p:txBody>
          <a:bodyPr/>
          <a:lstStyle/>
          <a:p>
            <a:endParaRPr lang="el-GR" dirty="0"/>
          </a:p>
        </p:txBody>
      </p:sp>
      <p:sp>
        <p:nvSpPr>
          <p:cNvPr id="4" name="Θέση περιεχομένου 3"/>
          <p:cNvSpPr>
            <a:spLocks noGrp="1"/>
          </p:cNvSpPr>
          <p:nvPr>
            <p:ph sz="quarter" idx="1"/>
          </p:nvPr>
        </p:nvSpPr>
        <p:spPr>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lstStyle/>
          <a:p>
            <a:r>
              <a:rPr lang="el-GR" dirty="0" smtClean="0"/>
              <a:t>Η </a:t>
            </a:r>
            <a:r>
              <a:rPr lang="el-GR" dirty="0"/>
              <a:t>εργασία 2 αποτελεί τη </a:t>
            </a:r>
            <a:r>
              <a:rPr lang="el-GR" i="1" dirty="0"/>
              <a:t>«δραστηριότητα </a:t>
            </a:r>
            <a:r>
              <a:rPr lang="el-GR" i="1" dirty="0" err="1"/>
              <a:t>αγκυροβολίας</a:t>
            </a:r>
            <a:r>
              <a:rPr lang="el-GR" i="1" dirty="0"/>
              <a:t>» </a:t>
            </a:r>
            <a:r>
              <a:rPr lang="el-GR" dirty="0"/>
              <a:t>(διαμορφωτική αξιολόγηση) για όλες τις ομάδες, με βάση την οποία ο/η εκπαιδευτικός αξιολογεί αν οι μαθητές/</a:t>
            </a:r>
            <a:r>
              <a:rPr lang="el-GR" dirty="0" err="1"/>
              <a:t>τριες</a:t>
            </a:r>
            <a:r>
              <a:rPr lang="el-GR" dirty="0"/>
              <a:t> έχουν φτάσει σε επιθυμητό βαθμό με βάση τον αρχικό στόχο της διδασκαλίας </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704" y="2015331"/>
            <a:ext cx="2408238" cy="229393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60932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blipFill>
            <a:blip r:embed="rId2"/>
            <a:tile tx="0" ty="0" sx="100000" sy="100000" flip="none" algn="tl"/>
          </a:blipFill>
        </p:spPr>
        <p:txBody>
          <a:bodyPr>
            <a:normAutofit fontScale="90000"/>
          </a:bodyPr>
          <a:lstStyle/>
          <a:p>
            <a:pPr algn="ctr"/>
            <a:r>
              <a:rPr lang="el-GR" i="1" dirty="0"/>
              <a:t>5η δραστηριότητα που αντιστοιχεί στις εργασίες 5 &amp; 6 (Παίζω με τις λέξεις</a:t>
            </a:r>
            <a:r>
              <a:rPr lang="el-GR" i="1" dirty="0" smtClean="0"/>
              <a:t>)</a:t>
            </a:r>
            <a:endParaRPr lang="el-GR" dirty="0"/>
          </a:p>
        </p:txBody>
      </p:sp>
      <p:sp>
        <p:nvSpPr>
          <p:cNvPr id="6" name="Θέση περιεχομένου 5"/>
          <p:cNvSpPr>
            <a:spLocks noGrp="1"/>
          </p:cNvSpPr>
          <p:nvPr>
            <p:ph sz="quarter" idx="1"/>
          </p:nvPr>
        </p:nvSpPr>
        <p:spPr>
          <a:solidFill>
            <a:schemeClr val="accent2">
              <a:lumMod val="20000"/>
              <a:lumOff val="80000"/>
            </a:schemeClr>
          </a:solidFill>
          <a:scene3d>
            <a:camera prst="orthographicFront"/>
            <a:lightRig rig="threePt" dir="t"/>
          </a:scene3d>
          <a:sp3d>
            <a:bevelT prst="convex"/>
          </a:sp3d>
        </p:spPr>
        <p:txBody>
          <a:bodyPr/>
          <a:lstStyle/>
          <a:p>
            <a:pPr eaLnBrk="0" hangingPunct="0"/>
            <a:r>
              <a:rPr lang="el-GR" smtClean="0"/>
              <a:t>Στόχος σε αυτές τις εργασίες είναι η επικοινωνιακή αξιοποίηση των λέξεων. Η ομαδοποίηση των μαθητών μπορεί να αλλάξει και τα παιδιά να εργαστούν σε δυάδες. Εδώ, μπορεί να αξιοποιηθούν οι τεχνικές της </a:t>
            </a:r>
            <a:r>
              <a:rPr lang="el-GR" i="1" smtClean="0">
                <a:solidFill>
                  <a:srgbClr val="FF0000"/>
                </a:solidFill>
              </a:rPr>
              <a:t>«Μελέτης Περίπτωσης»</a:t>
            </a:r>
            <a:r>
              <a:rPr lang="el-GR" smtClean="0">
                <a:solidFill>
                  <a:srgbClr val="FF0000"/>
                </a:solidFill>
              </a:rPr>
              <a:t>, </a:t>
            </a:r>
            <a:r>
              <a:rPr lang="el-GR" smtClean="0"/>
              <a:t>όπου οι μαθητές καλούνται να εργαστούν πάνω σε ένα συγκεκριμένο περιστατικό και της</a:t>
            </a:r>
          </a:p>
          <a:p>
            <a:pPr eaLnBrk="0" hangingPunct="0"/>
            <a:r>
              <a:rPr lang="el-GR" i="1" smtClean="0">
                <a:solidFill>
                  <a:srgbClr val="FF0000"/>
                </a:solidFill>
              </a:rPr>
              <a:t>«Αξιοποίησης/κατασκευής αφίσας»</a:t>
            </a:r>
            <a:endParaRPr lang="el-GR" smtClean="0"/>
          </a:p>
          <a:p>
            <a:endParaRPr lang="el-GR" dirty="0"/>
          </a:p>
        </p:txBody>
      </p:sp>
    </p:spTree>
    <p:extLst>
      <p:ext uri="{BB962C8B-B14F-4D97-AF65-F5344CB8AC3E}">
        <p14:creationId xmlns:p14="http://schemas.microsoft.com/office/powerpoint/2010/main" val="3255534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blipFill>
            <a:blip r:embed="rId2"/>
            <a:tile tx="0" ty="0" sx="100000" sy="100000" flip="none" algn="tl"/>
          </a:blipFill>
        </p:spPr>
        <p:txBody>
          <a:bodyPr>
            <a:normAutofit fontScale="90000"/>
          </a:bodyPr>
          <a:lstStyle/>
          <a:p>
            <a:pPr algn="ctr"/>
            <a:r>
              <a:rPr lang="el-GR" i="1" dirty="0"/>
              <a:t>5η δραστηριότητα που αντιστοιχεί στις εργασίες 5 &amp; 6 (Παίζω με τις λέξεις)</a:t>
            </a:r>
            <a:endParaRPr lang="el-GR" dirty="0"/>
          </a:p>
        </p:txBody>
      </p:sp>
      <p:sp>
        <p:nvSpPr>
          <p:cNvPr id="5" name="Θέση περιεχομένου 4"/>
          <p:cNvSpPr>
            <a:spLocks noGrp="1"/>
          </p:cNvSpPr>
          <p:nvPr>
            <p:ph sz="quarter" idx="1"/>
          </p:nvPr>
        </p:nvSpPr>
        <p:spPr>
          <a:xfrm>
            <a:off x="457200" y="1219200"/>
            <a:ext cx="8229600" cy="5162128"/>
          </a:xfrm>
          <a:solidFill>
            <a:schemeClr val="accent3">
              <a:lumMod val="20000"/>
              <a:lumOff val="80000"/>
            </a:schemeClr>
          </a:solidFill>
          <a:ln w="38100">
            <a:solidFill>
              <a:srgbClr val="00B050"/>
            </a:solidFill>
          </a:ln>
          <a:scene3d>
            <a:camera prst="orthographicFront"/>
            <a:lightRig rig="threePt" dir="t"/>
          </a:scene3d>
          <a:sp3d>
            <a:bevelT prst="angle"/>
          </a:sp3d>
        </p:spPr>
        <p:txBody>
          <a:bodyPr>
            <a:normAutofit fontScale="92500" lnSpcReduction="20000"/>
          </a:bodyPr>
          <a:lstStyle/>
          <a:p>
            <a:r>
              <a:rPr lang="el-GR" dirty="0"/>
              <a:t>Στις πέντε ομάδες, των δυο ατόμων, δίνεται η ακόλουθη περίπτωση: </a:t>
            </a:r>
            <a:r>
              <a:rPr lang="el-GR" i="1" dirty="0"/>
              <a:t>«Ο Ν. είναι ένας μαθητής της Γ’ τάξης, ο οποίος καθημερινά αγοράζει από το ψιλικατζίδικο της γειτονιάς του </a:t>
            </a:r>
            <a:r>
              <a:rPr lang="el-GR" i="1" u="sng" dirty="0"/>
              <a:t>κρουασάν </a:t>
            </a:r>
            <a:r>
              <a:rPr lang="el-GR" i="1" dirty="0"/>
              <a:t>ή </a:t>
            </a:r>
            <a:r>
              <a:rPr lang="el-GR" i="1" u="sng" dirty="0" smtClean="0"/>
              <a:t>πατατάκια </a:t>
            </a:r>
            <a:r>
              <a:rPr lang="el-GR" i="1" dirty="0"/>
              <a:t>για να φάει για πρωινό. Θα ήθελε να τρώει κανονικό πρωινό στο σπίτι του, όπως </a:t>
            </a:r>
            <a:r>
              <a:rPr lang="el-GR" i="1" u="sng" dirty="0"/>
              <a:t>γάλα μ ε </a:t>
            </a:r>
            <a:r>
              <a:rPr lang="el-GR" i="1" u="sng" dirty="0" smtClean="0"/>
              <a:t>δημητριακά </a:t>
            </a:r>
            <a:r>
              <a:rPr lang="el-GR" i="1" dirty="0"/>
              <a:t>ή </a:t>
            </a:r>
            <a:r>
              <a:rPr lang="el-GR" i="1" u="sng" dirty="0" smtClean="0"/>
              <a:t>ψωμί  </a:t>
            </a:r>
            <a:r>
              <a:rPr lang="el-GR" i="1" u="sng" dirty="0"/>
              <a:t>μ </a:t>
            </a:r>
            <a:r>
              <a:rPr lang="el-GR" i="1" u="sng" dirty="0" smtClean="0"/>
              <a:t>ε  μέλι</a:t>
            </a:r>
            <a:r>
              <a:rPr lang="el-GR" i="1" dirty="0"/>
              <a:t>, αλλά λέει ότι δεν προλαβαίνει και δεν του αρέσει και τόσο</a:t>
            </a:r>
            <a:r>
              <a:rPr lang="el-GR" i="1" dirty="0" smtClean="0"/>
              <a:t>»</a:t>
            </a:r>
            <a:r>
              <a:rPr lang="el-GR" dirty="0" smtClean="0"/>
              <a:t>.</a:t>
            </a:r>
          </a:p>
          <a:p>
            <a:r>
              <a:rPr lang="el-GR" dirty="0" smtClean="0"/>
              <a:t> </a:t>
            </a:r>
            <a:r>
              <a:rPr lang="el-GR" dirty="0"/>
              <a:t>Οι μαθητές/</a:t>
            </a:r>
            <a:r>
              <a:rPr lang="el-GR" dirty="0" err="1"/>
              <a:t>τριες</a:t>
            </a:r>
            <a:r>
              <a:rPr lang="el-GR" dirty="0"/>
              <a:t> καλούνται να </a:t>
            </a:r>
            <a:r>
              <a:rPr lang="el-GR" dirty="0" smtClean="0"/>
              <a:t>διερευνήσουν </a:t>
            </a:r>
            <a:r>
              <a:rPr lang="el-GR" dirty="0"/>
              <a:t>την περίπτωση, να τη συζητήσουν, να ανταλλάξουν απόψεις, να βρουν πιθανές λύσεις και να επιλέξουν την καταλληλότερη για να προτείνουν στον μαθητή. Επίσης, να τοποθετήσουν τις παραπάνω υπογραμμισμένες λέξεις αλλά και άλλες παρόμοιες σε μια λίστα με «</a:t>
            </a:r>
            <a:r>
              <a:rPr lang="el-GR" b="1" dirty="0"/>
              <a:t>επιτρεπόμενα - απαγορευμένα</a:t>
            </a:r>
            <a:r>
              <a:rPr lang="el-GR" dirty="0"/>
              <a:t>» τρόφιμα, «</a:t>
            </a:r>
            <a:r>
              <a:rPr lang="el-GR" b="1" dirty="0"/>
              <a:t>υγιεινά - ανθυγιεινά</a:t>
            </a:r>
            <a:r>
              <a:rPr lang="el-GR" dirty="0"/>
              <a:t>», «</a:t>
            </a:r>
            <a:r>
              <a:rPr lang="el-GR" b="1" dirty="0"/>
              <a:t>ωφέλιμα - βλαβερά</a:t>
            </a:r>
            <a:r>
              <a:rPr lang="el-GR" dirty="0"/>
              <a:t>», «</a:t>
            </a:r>
            <a:r>
              <a:rPr lang="el-GR" b="1" dirty="0"/>
              <a:t>νόστιμα - άνοστα</a:t>
            </a:r>
            <a:r>
              <a:rPr lang="el-GR" dirty="0"/>
              <a:t>» στο πλαίσιο και της εργασίας 5 του σχολικού βιβλίου</a:t>
            </a:r>
          </a:p>
        </p:txBody>
      </p:sp>
    </p:spTree>
    <p:extLst>
      <p:ext uri="{BB962C8B-B14F-4D97-AF65-F5344CB8AC3E}">
        <p14:creationId xmlns:p14="http://schemas.microsoft.com/office/powerpoint/2010/main" val="32700506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l-GR" i="1" dirty="0"/>
              <a:t>5η δραστηριότητα που αντιστοιχεί στις εργασίες 5 &amp; 6 (Παίζω με τις λέξεις)</a:t>
            </a:r>
            <a:endParaRPr lang="el-GR" dirty="0"/>
          </a:p>
        </p:txBody>
      </p:sp>
      <p:sp>
        <p:nvSpPr>
          <p:cNvPr id="5" name="Θέση περιεχομένου 4"/>
          <p:cNvSpPr>
            <a:spLocks noGrp="1"/>
          </p:cNvSpPr>
          <p:nvPr>
            <p:ph sz="quarter" idx="1"/>
          </p:nvPr>
        </p:nvSpPr>
        <p:spPr>
          <a:solidFill>
            <a:schemeClr val="accent4">
              <a:lumMod val="60000"/>
              <a:lumOff val="40000"/>
            </a:schemeClr>
          </a:solidFill>
          <a:scene3d>
            <a:camera prst="orthographicFront"/>
            <a:lightRig rig="threePt" dir="t"/>
          </a:scene3d>
          <a:sp3d>
            <a:bevelT w="152400" h="50800" prst="softRound"/>
          </a:sp3d>
        </p:spPr>
        <p:txBody>
          <a:bodyPr/>
          <a:lstStyle/>
          <a:p>
            <a:r>
              <a:rPr lang="el-GR" dirty="0"/>
              <a:t>Στις επόμενες πέντε ομάδες, των δύο ατόμων, δίνεται μια </a:t>
            </a:r>
            <a:r>
              <a:rPr lang="el-GR" b="1" dirty="0"/>
              <a:t>αφίσα</a:t>
            </a:r>
            <a:r>
              <a:rPr lang="el-GR" dirty="0"/>
              <a:t> από το έτοιμο υλικό που παρουσιάζει σκηνές από τη λαϊκή αγορά. Οι </a:t>
            </a:r>
            <a:r>
              <a:rPr lang="el-GR" dirty="0" smtClean="0"/>
              <a:t>μαθητές καλούνται </a:t>
            </a:r>
            <a:r>
              <a:rPr lang="el-GR" dirty="0"/>
              <a:t>να περιγράψουν τα προϊόντα του κάθε επαγγελματία, τις μυρωδιές που φαντάζονται ότι υπάρχουν στον χώρο και πόσα διαφορετικά είδη τροφίμων διακρίνουν</a:t>
            </a:r>
            <a:r>
              <a:rPr lang="el-GR" dirty="0" smtClean="0"/>
              <a:t>.</a:t>
            </a:r>
            <a:endParaRPr lang="en-US" dirty="0" smtClean="0"/>
          </a:p>
          <a:p>
            <a:r>
              <a:rPr lang="el-GR" dirty="0" smtClean="0"/>
              <a:t> </a:t>
            </a:r>
            <a:r>
              <a:rPr lang="el-GR" dirty="0"/>
              <a:t>Να σχολιάσουν τι τους αρέσει πιο πολύ από όσα βλέπουν και να αναφέρουν ποια από αυτά </a:t>
            </a:r>
            <a:r>
              <a:rPr lang="el-GR" dirty="0" smtClean="0"/>
              <a:t>αγοράζουν </a:t>
            </a:r>
            <a:r>
              <a:rPr lang="el-GR" dirty="0"/>
              <a:t>οι γονείς τους, καθώς και τι θα έλεγαν στους γονείς τους να προσέχουν κατά την αγορά των προϊόντων αυτών. Τέλος, συμπληρώνουν την εργασία 6 του βιβλίου τους</a:t>
            </a:r>
          </a:p>
          <a:p>
            <a:endParaRPr lang="el-GR" dirty="0"/>
          </a:p>
        </p:txBody>
      </p:sp>
    </p:spTree>
    <p:extLst>
      <p:ext uri="{BB962C8B-B14F-4D97-AF65-F5344CB8AC3E}">
        <p14:creationId xmlns:p14="http://schemas.microsoft.com/office/powerpoint/2010/main" val="15698907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solidFill>
            <a:schemeClr val="accent4">
              <a:lumMod val="40000"/>
              <a:lumOff val="60000"/>
            </a:schemeClr>
          </a:solidFill>
          <a:scene3d>
            <a:camera prst="orthographicFront"/>
            <a:lightRig rig="threePt" dir="t"/>
          </a:scene3d>
          <a:sp3d>
            <a:bevelT w="152400" h="50800" prst="softRound"/>
          </a:sp3d>
        </p:spPr>
        <p:txBody>
          <a:bodyPr/>
          <a:lstStyle/>
          <a:p>
            <a:pPr algn="ctr"/>
            <a:r>
              <a:rPr lang="el-GR" dirty="0"/>
              <a:t>Αξιοποίηση του </a:t>
            </a:r>
            <a:r>
              <a:rPr lang="el-GR" dirty="0" smtClean="0"/>
              <a:t>Ανθολογίου</a:t>
            </a:r>
            <a:endParaRPr lang="el-GR" dirty="0"/>
          </a:p>
        </p:txBody>
      </p:sp>
      <p:sp>
        <p:nvSpPr>
          <p:cNvPr id="6" name="Θέση κειμένου 5"/>
          <p:cNvSpPr>
            <a:spLocks noGrp="1"/>
          </p:cNvSpPr>
          <p:nvPr>
            <p:ph type="body" idx="2"/>
          </p:nvPr>
        </p:nvSpPr>
        <p:spPr/>
        <p:txBody>
          <a:bodyPr/>
          <a:lstStyle/>
          <a:p>
            <a:endParaRPr lang="el-GR" dirty="0"/>
          </a:p>
        </p:txBody>
      </p:sp>
      <p:sp>
        <p:nvSpPr>
          <p:cNvPr id="5" name="Θέση περιεχομένου 4"/>
          <p:cNvSpPr>
            <a:spLocks noGrp="1"/>
          </p:cNvSpPr>
          <p:nvPr>
            <p:ph sz="quarter" idx="1"/>
          </p:nvPr>
        </p:nvSpPr>
        <p:spPr>
          <a:solidFill>
            <a:schemeClr val="accent4">
              <a:lumMod val="40000"/>
              <a:lumOff val="60000"/>
            </a:schemeClr>
          </a:solidFill>
          <a:scene3d>
            <a:camera prst="orthographicFront"/>
            <a:lightRig rig="threePt" dir="t"/>
          </a:scene3d>
          <a:sp3d>
            <a:bevelT w="152400" h="50800" prst="softRound"/>
          </a:sp3d>
        </p:spPr>
        <p:txBody>
          <a:bodyPr>
            <a:normAutofit fontScale="92500" lnSpcReduction="20000"/>
          </a:bodyPr>
          <a:lstStyle/>
          <a:p>
            <a:r>
              <a:rPr lang="el-GR" dirty="0"/>
              <a:t>Οι μαθητές/</a:t>
            </a:r>
            <a:r>
              <a:rPr lang="el-GR" dirty="0" err="1"/>
              <a:t>τριες</a:t>
            </a:r>
            <a:r>
              <a:rPr lang="el-GR" dirty="0"/>
              <a:t> σε δυάδες διαβάζουν το κείμενο «Ο ωραίος Δαρείος». Γίνεται μια πρώτη προσέγγιση του κεντρικού νοήματος του κειμένου και πριν τις δραστηριότητες του βιβλίου οι μαθητές/</a:t>
            </a:r>
            <a:r>
              <a:rPr lang="el-GR" dirty="0" err="1"/>
              <a:t>τριες,με</a:t>
            </a:r>
            <a:r>
              <a:rPr lang="el-GR" dirty="0"/>
              <a:t> </a:t>
            </a:r>
            <a:r>
              <a:rPr lang="el-GR" b="1" dirty="0"/>
              <a:t>την τεχνική του </a:t>
            </a:r>
            <a:r>
              <a:rPr lang="el-GR" b="1" i="1" dirty="0"/>
              <a:t>«Σκέψου - Συζήτησε - Μοιράσου</a:t>
            </a:r>
            <a:r>
              <a:rPr lang="el-GR" i="1" dirty="0"/>
              <a:t>»</a:t>
            </a:r>
            <a:r>
              <a:rPr lang="el-GR" dirty="0"/>
              <a:t>, προσπαθούν να απαντήσουν σε ερωτήσεις, όπως: Γιατί όποιος θα έβλεπε τον Τίτο θα έσκαγε από τη ζήλια του; Με ποιον ζούσε και τι έτρωγε; Τι αποφάσισε να κάνει ο Δαρείος, όταν έλειψε το αφεντικό του; Τι αποτέλεσμα είχε η απόφαση αυτή στη ζωή και στο σώμα του Δαρείου; Τι του είπε το αφεντικό του όταν γύρισε; Πώς αυτά που αναφέρονται στο κείμενο συνδέονται με αυτά που μάθαμε για την υγιεινή διατροφή;</a:t>
            </a:r>
          </a:p>
          <a:p>
            <a:pPr marL="0" indent="0">
              <a:buNone/>
            </a:pPr>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301" y="1916832"/>
            <a:ext cx="2599323" cy="3960440"/>
          </a:xfrm>
          <a:prstGeom prst="rect">
            <a:avLst/>
          </a:prstGeom>
        </p:spPr>
      </p:pic>
    </p:spTree>
    <p:extLst>
      <p:ext uri="{BB962C8B-B14F-4D97-AF65-F5344CB8AC3E}">
        <p14:creationId xmlns:p14="http://schemas.microsoft.com/office/powerpoint/2010/main" val="6162539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blipFill>
            <a:blip r:embed="rId2"/>
            <a:tile tx="0" ty="0" sx="100000" sy="100000" flip="none" algn="tl"/>
          </a:blipFill>
          <a:scene3d>
            <a:camera prst="orthographicFront"/>
            <a:lightRig rig="threePt" dir="t"/>
          </a:scene3d>
          <a:sp3d>
            <a:bevelT prst="slope"/>
          </a:sp3d>
        </p:spPr>
        <p:txBody>
          <a:bodyPr>
            <a:normAutofit fontScale="90000"/>
          </a:bodyPr>
          <a:lstStyle/>
          <a:p>
            <a:pPr algn="ctr"/>
            <a:r>
              <a:rPr lang="el-GR" dirty="0"/>
              <a:t>Άσκηση τύπου 3 – 2 – 1 (</a:t>
            </a:r>
            <a:r>
              <a:rPr lang="el-GR" dirty="0" err="1"/>
              <a:t>Tomlinson</a:t>
            </a:r>
            <a:r>
              <a:rPr lang="el-GR" dirty="0"/>
              <a:t> &amp; </a:t>
            </a:r>
            <a:r>
              <a:rPr lang="el-GR" dirty="0" err="1"/>
              <a:t>Moon</a:t>
            </a:r>
            <a:r>
              <a:rPr lang="el-GR" dirty="0"/>
              <a:t>, 2013</a:t>
            </a:r>
            <a:r>
              <a:rPr lang="el-GR" dirty="0" smtClean="0"/>
              <a:t>)</a:t>
            </a:r>
            <a:endParaRPr lang="el-GR" dirty="0"/>
          </a:p>
        </p:txBody>
      </p:sp>
      <p:sp>
        <p:nvSpPr>
          <p:cNvPr id="6" name="Θέση περιεχομένου 5"/>
          <p:cNvSpPr>
            <a:spLocks noGrp="1"/>
          </p:cNvSpPr>
          <p:nvPr>
            <p:ph sz="quarter" idx="1"/>
          </p:nvPr>
        </p:nvSpPr>
        <p:spPr>
          <a:xfrm>
            <a:off x="457200" y="1219200"/>
            <a:ext cx="4041648" cy="5090120"/>
          </a:xfrm>
          <a:solidFill>
            <a:schemeClr val="accent4">
              <a:lumMod val="40000"/>
              <a:lumOff val="60000"/>
            </a:schemeClr>
          </a:solidFill>
          <a:scene3d>
            <a:camera prst="orthographicFront"/>
            <a:lightRig rig="threePt" dir="t"/>
          </a:scene3d>
          <a:sp3d>
            <a:bevelT/>
          </a:sp3d>
        </p:spPr>
        <p:txBody>
          <a:bodyPr>
            <a:normAutofit fontScale="70000" lnSpcReduction="20000"/>
          </a:bodyPr>
          <a:lstStyle/>
          <a:p>
            <a:r>
              <a:rPr lang="el-GR" sz="4000" dirty="0"/>
              <a:t>Αποτελεί συνθετική εργασία όλων των εργασιών που πραγματοποιήθηκαν σε αυτή τη διδακτική ενότητα. Μπορεί να χρησιμοποιηθεί στο τέλος της διδασκαλίας ως αθροιστική/τελική αξιολόγηση. Οι μαθητές συμπληρώνουν τις έτοιμες κάρτες με προτάσεις τύπου 3-2-1</a:t>
            </a:r>
            <a:r>
              <a:rPr lang="el-GR" dirty="0"/>
              <a:t>. </a:t>
            </a:r>
          </a:p>
        </p:txBody>
      </p:sp>
      <p:sp>
        <p:nvSpPr>
          <p:cNvPr id="7" name="Θέση περιεχομένου 6"/>
          <p:cNvSpPr>
            <a:spLocks noGrp="1"/>
          </p:cNvSpPr>
          <p:nvPr>
            <p:ph sz="quarter" idx="2"/>
          </p:nvPr>
        </p:nvSpPr>
        <p:spPr>
          <a:xfrm>
            <a:off x="4632198" y="1216152"/>
            <a:ext cx="4041648" cy="5093168"/>
          </a:xfrm>
          <a:solidFill>
            <a:schemeClr val="accent4">
              <a:lumMod val="40000"/>
              <a:lumOff val="60000"/>
            </a:schemeClr>
          </a:solidFill>
          <a:scene3d>
            <a:camera prst="orthographicFront"/>
            <a:lightRig rig="threePt" dir="t"/>
          </a:scene3d>
          <a:sp3d>
            <a:bevelT/>
          </a:sp3d>
        </p:spPr>
        <p:txBody>
          <a:bodyPr>
            <a:normAutofit fontScale="70000" lnSpcReduction="20000"/>
          </a:bodyPr>
          <a:lstStyle/>
          <a:p>
            <a:pPr eaLnBrk="0" hangingPunct="0"/>
            <a:r>
              <a:rPr lang="el-GR" sz="2800" dirty="0"/>
              <a:t>Σημειώνω:</a:t>
            </a:r>
          </a:p>
          <a:p>
            <a:pPr lvl="3" eaLnBrk="0" hangingPunct="0"/>
            <a:r>
              <a:rPr lang="el-GR" sz="2800" dirty="0"/>
              <a:t>3 λέξεις που θεωρώ σημαντικές, 2 λέξεις που είναι πολύ ασήμαντες, 1 λέξη που με εντυπωσίασε</a:t>
            </a:r>
          </a:p>
          <a:p>
            <a:pPr lvl="3" eaLnBrk="0" hangingPunct="0"/>
            <a:r>
              <a:rPr lang="el-GR" sz="2800" dirty="0"/>
              <a:t>3 σημεία που μου άρεσαν, 2 σημεία που δεν μου άρεσαν, 1 σημείο πολύ σημαντικό</a:t>
            </a:r>
          </a:p>
          <a:p>
            <a:pPr lvl="3" eaLnBrk="0" hangingPunct="0"/>
            <a:r>
              <a:rPr lang="el-GR" sz="2800" dirty="0"/>
              <a:t>3 πληροφορίες σημαντικές, 2 πληροφορίες ασήμαντες, 1 πράγμα που θα ήθελα να μάθω </a:t>
            </a:r>
            <a:r>
              <a:rPr lang="el-GR" sz="2800" dirty="0" smtClean="0"/>
              <a:t>ακόμη</a:t>
            </a:r>
          </a:p>
          <a:p>
            <a:pPr lvl="3" eaLnBrk="0" hangingPunct="0"/>
            <a:r>
              <a:rPr lang="el-GR" sz="2800" dirty="0" smtClean="0"/>
              <a:t>3  </a:t>
            </a:r>
            <a:r>
              <a:rPr lang="el-GR" sz="2800" dirty="0"/>
              <a:t>πράγματα  που  έμαθα  σήμερα,  2  τρόπους  που  μπορώ  να  τα εφαρμόσω, 1 σημείο που με δυσκόλεψε</a:t>
            </a:r>
            <a:endParaRPr lang="el-GR" dirty="0"/>
          </a:p>
        </p:txBody>
      </p:sp>
    </p:spTree>
    <p:extLst>
      <p:ext uri="{BB962C8B-B14F-4D97-AF65-F5344CB8AC3E}">
        <p14:creationId xmlns:p14="http://schemas.microsoft.com/office/powerpoint/2010/main" val="3432982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bliqueTopRight"/>
            <a:lightRig rig="threePt" dir="t"/>
          </a:scene3d>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l-GR" dirty="0"/>
              <a:t>Άξονες σχεδιασμού διαφοροποιημένης διδασκαλίας</a:t>
            </a:r>
          </a:p>
        </p:txBody>
      </p:sp>
      <p:graphicFrame>
        <p:nvGraphicFramePr>
          <p:cNvPr id="7" name="Θέση περιεχομένου 6"/>
          <p:cNvGraphicFramePr>
            <a:graphicFrameLocks noGrp="1"/>
          </p:cNvGraphicFramePr>
          <p:nvPr>
            <p:ph sz="quarter" idx="1"/>
            <p:extLst>
              <p:ext uri="{D42A27DB-BD31-4B8C-83A1-F6EECF244321}">
                <p14:modId xmlns:p14="http://schemas.microsoft.com/office/powerpoint/2010/main" val="2647022825"/>
              </p:ext>
            </p:extLst>
          </p:nvPr>
        </p:nvGraphicFramePr>
        <p:xfrm>
          <a:off x="457200" y="1219200"/>
          <a:ext cx="822960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6859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l-GR" i="1" dirty="0"/>
              <a:t>Διαμορφωτική αξιολόγηση</a:t>
            </a:r>
            <a:endParaRPr lang="el-GR" dirty="0"/>
          </a:p>
        </p:txBody>
      </p:sp>
      <p:sp>
        <p:nvSpPr>
          <p:cNvPr id="6" name="Θέση περιεχομένου 5"/>
          <p:cNvSpPr>
            <a:spLocks noGrp="1"/>
          </p:cNvSpPr>
          <p:nvPr>
            <p:ph sz="quarter" idx="1"/>
          </p:nvPr>
        </p:nvSpPr>
        <p:spPr>
          <a:solidFill>
            <a:schemeClr val="accent4">
              <a:lumMod val="40000"/>
              <a:lumOff val="60000"/>
            </a:schemeClr>
          </a:solidFill>
          <a:scene3d>
            <a:camera prst="orthographicFront"/>
            <a:lightRig rig="threePt" dir="t"/>
          </a:scene3d>
          <a:sp3d>
            <a:bevelT w="165100" prst="coolSlant"/>
          </a:sp3d>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eaLnBrk="0" hangingPunct="0"/>
            <a:r>
              <a:rPr lang="el-GR" dirty="0"/>
              <a:t>α) Συμπλήρωση </a:t>
            </a:r>
            <a:r>
              <a:rPr lang="el-GR" i="1" dirty="0"/>
              <a:t>«</a:t>
            </a:r>
            <a:r>
              <a:rPr lang="el-GR" b="1" i="1" dirty="0"/>
              <a:t>εννοιολογικού χάρτη</a:t>
            </a:r>
            <a:r>
              <a:rPr lang="el-GR" i="1" dirty="0"/>
              <a:t>» </a:t>
            </a:r>
            <a:r>
              <a:rPr lang="el-GR" dirty="0"/>
              <a:t>με τίτλο:</a:t>
            </a:r>
          </a:p>
          <a:p>
            <a:pPr eaLnBrk="0" hangingPunct="0"/>
            <a:r>
              <a:rPr lang="el-GR" dirty="0"/>
              <a:t>«Καλές Διατροφικές Συνήθειες</a:t>
            </a:r>
            <a:r>
              <a:rPr lang="el-GR" dirty="0" smtClean="0"/>
              <a:t>»,</a:t>
            </a:r>
          </a:p>
          <a:p>
            <a:pPr eaLnBrk="0" hangingPunct="0"/>
            <a:r>
              <a:rPr lang="el-GR" dirty="0" smtClean="0"/>
              <a:t> </a:t>
            </a:r>
            <a:r>
              <a:rPr lang="el-GR" dirty="0"/>
              <a:t>β) </a:t>
            </a:r>
            <a:r>
              <a:rPr lang="el-GR" i="1" dirty="0"/>
              <a:t>«</a:t>
            </a:r>
            <a:r>
              <a:rPr lang="el-GR" b="1" i="1" dirty="0"/>
              <a:t>Δελτίο εξόδου</a:t>
            </a:r>
            <a:r>
              <a:rPr lang="el-GR" i="1" dirty="0"/>
              <a:t>»</a:t>
            </a:r>
            <a:r>
              <a:rPr lang="el-GR" dirty="0"/>
              <a:t>, οι μαθητές σημειώνουν σε κάρτες αυτά που έμαθαν στο τέλος της κάθε δραστηριότητας και τα μοιράζονται με την ολομέλεια της τάξης</a:t>
            </a:r>
            <a:r>
              <a:rPr lang="el-GR" dirty="0" smtClean="0"/>
              <a:t>,</a:t>
            </a:r>
          </a:p>
          <a:p>
            <a:pPr eaLnBrk="0" hangingPunct="0"/>
            <a:r>
              <a:rPr lang="el-GR" dirty="0" smtClean="0"/>
              <a:t> </a:t>
            </a:r>
            <a:r>
              <a:rPr lang="el-GR" dirty="0"/>
              <a:t>γ) </a:t>
            </a:r>
            <a:r>
              <a:rPr lang="el-GR" i="1" dirty="0"/>
              <a:t>«</a:t>
            </a:r>
            <a:r>
              <a:rPr lang="el-GR" b="1" i="1" dirty="0"/>
              <a:t>Απαντώ  –  Συνθέτω  – Μοιράζομαι</a:t>
            </a:r>
            <a:r>
              <a:rPr lang="el-GR" i="1" dirty="0"/>
              <a:t>»</a:t>
            </a:r>
            <a:r>
              <a:rPr lang="el-GR" dirty="0"/>
              <a:t>, ο εκπαιδευτικός διατυπώνει ένα ερώτημα. </a:t>
            </a:r>
            <a:r>
              <a:rPr lang="el-GR" dirty="0" smtClean="0"/>
              <a:t>Ο </a:t>
            </a:r>
            <a:r>
              <a:rPr lang="el-GR" dirty="0"/>
              <a:t>κάθε </a:t>
            </a:r>
            <a:r>
              <a:rPr lang="el-GR" dirty="0" smtClean="0"/>
              <a:t>μαθητής </a:t>
            </a:r>
            <a:r>
              <a:rPr lang="el-GR" dirty="0"/>
              <a:t>δίνει τη δική </a:t>
            </a:r>
            <a:r>
              <a:rPr lang="el-GR" dirty="0" smtClean="0"/>
              <a:t>του </a:t>
            </a:r>
            <a:r>
              <a:rPr lang="el-GR" dirty="0"/>
              <a:t>απάντηση και την ανακοινώνει μόνο </a:t>
            </a:r>
            <a:r>
              <a:rPr lang="el-GR" dirty="0" smtClean="0"/>
              <a:t>στον διπλανό του. </a:t>
            </a:r>
            <a:r>
              <a:rPr lang="el-GR" dirty="0"/>
              <a:t>Κατόπιν, συνθέτουν τις δυο απαντήσεις σε μία πιο εμπεριστατωμένη και την ανακοινώνουν σε ένα άλλο ζευγάρι. Το ζευγάρι αυτό συνθέτει την απάντησή του με ένα άλλο και αυτό συνεχίζεται με όλα τα ζευγάρια. Η διαδικασία τελειώνει όταν η τελική απάντηση προκύψει από το σύνολο των μαθητών</a:t>
            </a:r>
            <a:r>
              <a:rPr lang="el-GR" dirty="0" smtClean="0"/>
              <a:t>,</a:t>
            </a:r>
          </a:p>
          <a:p>
            <a:pPr eaLnBrk="0" hangingPunct="0"/>
            <a:r>
              <a:rPr lang="el-GR" dirty="0" smtClean="0"/>
              <a:t> </a:t>
            </a:r>
            <a:r>
              <a:rPr lang="el-GR" dirty="0"/>
              <a:t>δ) </a:t>
            </a:r>
            <a:r>
              <a:rPr lang="el-GR" i="1" dirty="0"/>
              <a:t>«</a:t>
            </a:r>
            <a:r>
              <a:rPr lang="el-GR" b="1" i="1" dirty="0"/>
              <a:t>Σωκρατικό σεμινάριο</a:t>
            </a:r>
            <a:r>
              <a:rPr lang="el-GR" i="1" dirty="0"/>
              <a:t>»</a:t>
            </a:r>
            <a:r>
              <a:rPr lang="el-GR" dirty="0"/>
              <a:t>, οι </a:t>
            </a:r>
            <a:r>
              <a:rPr lang="el-GR" dirty="0" smtClean="0"/>
              <a:t>μαθητές </a:t>
            </a:r>
            <a:r>
              <a:rPr lang="el-GR" dirty="0"/>
              <a:t>κάθε ομάδας κάνουν ερωτήσεις ο ένας στον άλλο με τη σειρά, σχετικά με τα κείμενα που τους δόθηκαν για επεξεργασία.</a:t>
            </a:r>
          </a:p>
          <a:p>
            <a:endParaRPr lang="el-GR" dirty="0"/>
          </a:p>
        </p:txBody>
      </p:sp>
    </p:spTree>
    <p:extLst>
      <p:ext uri="{BB962C8B-B14F-4D97-AF65-F5344CB8AC3E}">
        <p14:creationId xmlns:p14="http://schemas.microsoft.com/office/powerpoint/2010/main" val="3781448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solidFill>
            <a:schemeClr val="accent3">
              <a:lumMod val="60000"/>
              <a:lumOff val="40000"/>
            </a:schemeClr>
          </a:solidFill>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a:lstStyle/>
          <a:p>
            <a:pPr algn="ctr"/>
            <a:r>
              <a:rPr lang="el-GR" i="1" dirty="0"/>
              <a:t>Αθροιστική αξιολόγηση</a:t>
            </a:r>
            <a:endParaRPr lang="el-GR" dirty="0"/>
          </a:p>
        </p:txBody>
      </p:sp>
      <p:sp>
        <p:nvSpPr>
          <p:cNvPr id="5" name="Θέση περιεχομένου 4"/>
          <p:cNvSpPr>
            <a:spLocks noGrp="1"/>
          </p:cNvSpPr>
          <p:nvPr>
            <p:ph sz="quarter" idx="1"/>
          </p:nvPr>
        </p:nvSpPr>
        <p:spPr>
          <a:blipFill>
            <a:blip r:embed="rId2"/>
            <a:tile tx="0" ty="0" sx="100000" sy="100000" flip="none" algn="tl"/>
          </a:blipFill>
          <a:scene3d>
            <a:camera prst="orthographicFront"/>
            <a:lightRig rig="threePt" dir="t"/>
          </a:scene3d>
          <a:sp3d>
            <a:bevelT/>
          </a:sp3d>
        </p:spPr>
        <p:txBody>
          <a:bodyPr>
            <a:normAutofit lnSpcReduction="10000"/>
          </a:bodyPr>
          <a:lstStyle/>
          <a:p>
            <a:r>
              <a:rPr lang="el-GR" i="1" dirty="0"/>
              <a:t>«</a:t>
            </a:r>
            <a:r>
              <a:rPr lang="el-GR" b="1" i="1" dirty="0"/>
              <a:t>Ο διάδρομος της συνείδησης</a:t>
            </a:r>
            <a:r>
              <a:rPr lang="el-GR" i="1" dirty="0"/>
              <a:t>»</a:t>
            </a:r>
            <a:r>
              <a:rPr lang="el-GR" dirty="0"/>
              <a:t>. Διλημματική κατάσταση: «Να φάω κάτι μη υγιεινό αλλά πολύ νόστιμο ή να φάω κάτι υγιεινό που όμως έχω αμφιβολία για τη γεύση του;». </a:t>
            </a:r>
            <a:endParaRPr lang="el-GR" dirty="0" smtClean="0"/>
          </a:p>
          <a:p>
            <a:r>
              <a:rPr lang="el-GR" dirty="0" smtClean="0"/>
              <a:t>Οι μαθητές </a:t>
            </a:r>
            <a:r>
              <a:rPr lang="el-GR" dirty="0"/>
              <a:t>δεξιά κι αριστερά φτιάχνουν ένα διάδρομο και υποστηρίζουν με επιχειρήματα τις δυο αντίθετες απόψεις. Τα παιδιά σε ρόλο, που διασχίζουν το διάδρομο, ακούνε όλες τις απόψεις και στο τέλος παίρνουν μια απόφαση την οποία αιτιολογούν. Η τεχνική αυτή βοηθά τα παιδιά στην κατανόηση της </a:t>
            </a:r>
            <a:r>
              <a:rPr lang="el-GR" b="1" dirty="0"/>
              <a:t>διαδικασίας λήψης αποφάσεων</a:t>
            </a:r>
            <a:r>
              <a:rPr lang="el-GR" dirty="0"/>
              <a:t>, ενώ </a:t>
            </a:r>
            <a:r>
              <a:rPr lang="el-GR" dirty="0" smtClean="0"/>
              <a:t>ο εκπαιδευτικός </a:t>
            </a:r>
            <a:r>
              <a:rPr lang="el-GR" dirty="0"/>
              <a:t>αξιολογεί τα επιχειρήματά τους τα οποία πρέπει να στηρίζονται στη γνώση που αποκόμισαν κατά τη μαθησιακή διαδικασία.</a:t>
            </a:r>
          </a:p>
          <a:p>
            <a:endParaRPr lang="el-GR" dirty="0"/>
          </a:p>
        </p:txBody>
      </p:sp>
    </p:spTree>
    <p:extLst>
      <p:ext uri="{BB962C8B-B14F-4D97-AF65-F5344CB8AC3E}">
        <p14:creationId xmlns:p14="http://schemas.microsoft.com/office/powerpoint/2010/main" val="1507680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el-GR" dirty="0"/>
              <a:t>Σχέδιο διαφοροποιημένης διδασκαλίας</a:t>
            </a:r>
          </a:p>
        </p:txBody>
      </p:sp>
      <p:sp>
        <p:nvSpPr>
          <p:cNvPr id="4" name="Θέση κειμένου 3"/>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lstStyle/>
          <a:p>
            <a:pPr algn="ctr"/>
            <a:r>
              <a:rPr lang="el-GR" dirty="0" smtClean="0"/>
              <a:t>προετοιμασία</a:t>
            </a:r>
            <a:endParaRPr lang="el-GR" dirty="0"/>
          </a:p>
        </p:txBody>
      </p:sp>
      <p:sp>
        <p:nvSpPr>
          <p:cNvPr id="6" name="Θέση κειμένου 5"/>
          <p:cNvSpPr>
            <a:spLocks noGrp="1"/>
          </p:cNvSpPr>
          <p:nvPr>
            <p:ph type="body" sz="half" idx="3"/>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ctr"/>
            <a:r>
              <a:rPr lang="el-GR" dirty="0" smtClean="0"/>
              <a:t>Τεχνική (δραστηριότητες που με βοηθούν να μαθαίνω)</a:t>
            </a:r>
            <a:endParaRPr lang="el-GR" dirty="0"/>
          </a:p>
        </p:txBody>
      </p:sp>
      <p:sp>
        <p:nvSpPr>
          <p:cNvPr id="5" name="Θέση περιεχομένου 4"/>
          <p:cNvSpPr>
            <a:spLocks noGrp="1"/>
          </p:cNvSpPr>
          <p:nvPr>
            <p:ph sz="quarter" idx="2"/>
          </p:nvPr>
        </p:nvSpPr>
        <p:spPr>
          <a:solidFill>
            <a:schemeClr val="accent2">
              <a:lumMod val="20000"/>
              <a:lumOff val="80000"/>
            </a:schemeClr>
          </a:solidFill>
          <a:scene3d>
            <a:camera prst="orthographicFront"/>
            <a:lightRig rig="threePt" dir="t"/>
          </a:scene3d>
          <a:sp3d>
            <a:bevelT/>
          </a:sp3d>
        </p:spPr>
        <p:txBody>
          <a:bodyPr/>
          <a:lstStyle/>
          <a:p>
            <a:r>
              <a:rPr lang="el-GR" dirty="0"/>
              <a:t>Η διδασκαλία </a:t>
            </a:r>
            <a:r>
              <a:rPr lang="el-GR" dirty="0" smtClean="0"/>
              <a:t>διεξάγεται </a:t>
            </a:r>
            <a:r>
              <a:rPr lang="el-GR" dirty="0"/>
              <a:t>σε ομάδες. Ο χωρισμός των ομάδων </a:t>
            </a:r>
            <a:r>
              <a:rPr lang="el-GR" dirty="0" smtClean="0"/>
              <a:t>γίνεται </a:t>
            </a:r>
            <a:r>
              <a:rPr lang="el-GR" dirty="0"/>
              <a:t>με βάση το </a:t>
            </a:r>
            <a:r>
              <a:rPr lang="el-GR" i="1" dirty="0">
                <a:solidFill>
                  <a:srgbClr val="FF0000"/>
                </a:solidFill>
              </a:rPr>
              <a:t>μαθησιακό στυλ </a:t>
            </a:r>
            <a:r>
              <a:rPr lang="el-GR" dirty="0"/>
              <a:t>και </a:t>
            </a:r>
            <a:r>
              <a:rPr lang="el-GR" i="1" dirty="0">
                <a:solidFill>
                  <a:srgbClr val="FF0000"/>
                </a:solidFill>
              </a:rPr>
              <a:t>τα ενδιαφέροντα </a:t>
            </a:r>
            <a:r>
              <a:rPr lang="el-GR" dirty="0"/>
              <a:t>των μαθητών/τριών</a:t>
            </a:r>
          </a:p>
        </p:txBody>
      </p:sp>
      <p:sp>
        <p:nvSpPr>
          <p:cNvPr id="7" name="Θέση περιεχομένου 6"/>
          <p:cNvSpPr>
            <a:spLocks noGrp="1"/>
          </p:cNvSpPr>
          <p:nvPr>
            <p:ph sz="quarter" idx="4"/>
          </p:nvPr>
        </p:nvSpPr>
        <p:spPr>
          <a:solidFill>
            <a:schemeClr val="accent2">
              <a:lumMod val="20000"/>
              <a:lumOff val="80000"/>
            </a:schemeClr>
          </a:solidFill>
          <a:scene3d>
            <a:camera prst="orthographicFront"/>
            <a:lightRig rig="threePt" dir="t"/>
          </a:scene3d>
          <a:sp3d>
            <a:bevelT/>
          </a:sp3d>
        </p:spPr>
        <p:txBody>
          <a:bodyPr/>
          <a:lstStyle/>
          <a:p>
            <a:pPr lvl="1" eaLnBrk="0" hangingPunct="0"/>
            <a:r>
              <a:rPr lang="el-GR" sz="2400" dirty="0">
                <a:solidFill>
                  <a:srgbClr val="FF0000"/>
                </a:solidFill>
              </a:rPr>
              <a:t>Κατασκευές</a:t>
            </a:r>
            <a:r>
              <a:rPr lang="el-GR" sz="2400" dirty="0"/>
              <a:t>: </a:t>
            </a:r>
            <a:r>
              <a:rPr lang="el-GR" sz="2400" dirty="0" err="1"/>
              <a:t>κολάζ</a:t>
            </a:r>
            <a:r>
              <a:rPr lang="el-GR" sz="2400" dirty="0"/>
              <a:t>, μοντέλα, μακέτες, ετικέτες</a:t>
            </a:r>
          </a:p>
          <a:p>
            <a:pPr lvl="1" eaLnBrk="0" hangingPunct="0"/>
            <a:r>
              <a:rPr lang="el-GR" sz="2400" dirty="0">
                <a:solidFill>
                  <a:srgbClr val="FF0000"/>
                </a:solidFill>
              </a:rPr>
              <a:t>Καλλιτεχνικά</a:t>
            </a:r>
            <a:r>
              <a:rPr lang="el-GR" sz="2400" dirty="0"/>
              <a:t>: ζωγραφική, γελοιογραφία, παιχνίδι ρόλων</a:t>
            </a:r>
          </a:p>
          <a:p>
            <a:pPr lvl="1" eaLnBrk="0" hangingPunct="0"/>
            <a:r>
              <a:rPr lang="el-GR" sz="2400" dirty="0">
                <a:solidFill>
                  <a:srgbClr val="FF0000"/>
                </a:solidFill>
              </a:rPr>
              <a:t>Γλωσσικά</a:t>
            </a:r>
            <a:r>
              <a:rPr lang="el-GR" sz="2400" dirty="0"/>
              <a:t>: γραφή ιστοριών, ποιήματα, κείμενο.</a:t>
            </a:r>
          </a:p>
          <a:p>
            <a:endParaRPr lang="el-GR" dirty="0"/>
          </a:p>
        </p:txBody>
      </p:sp>
    </p:spTree>
    <p:extLst>
      <p:ext uri="{BB962C8B-B14F-4D97-AF65-F5344CB8AC3E}">
        <p14:creationId xmlns:p14="http://schemas.microsoft.com/office/powerpoint/2010/main" val="16193474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4">
              <a:lumMod val="60000"/>
              <a:lumOff val="40000"/>
            </a:schemeClr>
          </a:solidFill>
          <a:scene3d>
            <a:camera prst="orthographicFront"/>
            <a:lightRig rig="threePt" dir="t"/>
          </a:scene3d>
          <a:sp3d>
            <a:bevelT w="152400" h="50800" prst="softRound"/>
          </a:sp3d>
        </p:spPr>
        <p:txBody>
          <a:bodyPr/>
          <a:lstStyle/>
          <a:p>
            <a:pPr algn="ctr"/>
            <a:r>
              <a:rPr lang="el-GR" dirty="0"/>
              <a:t>Σχέδιο διαφοροποιημένης διδασκαλίας</a:t>
            </a:r>
          </a:p>
        </p:txBody>
      </p:sp>
      <p:sp>
        <p:nvSpPr>
          <p:cNvPr id="7" name="Θέση περιεχομένου 6"/>
          <p:cNvSpPr>
            <a:spLocks noGrp="1"/>
          </p:cNvSpPr>
          <p:nvPr>
            <p:ph sz="quarter" idx="1"/>
          </p:nvPr>
        </p:nvSpPr>
        <p:spPr>
          <a:solidFill>
            <a:schemeClr val="accent3">
              <a:lumMod val="20000"/>
              <a:lumOff val="80000"/>
            </a:schemeClr>
          </a:solidFill>
          <a:ln w="28575">
            <a:solidFill>
              <a:schemeClr val="tx1"/>
            </a:solidFill>
          </a:ln>
        </p:spPr>
        <p:txBody>
          <a:bodyPr/>
          <a:lstStyle/>
          <a:p>
            <a:pPr lvl="1" eaLnBrk="0" hangingPunct="0"/>
            <a:r>
              <a:rPr lang="el-GR" sz="2400" b="1" i="1" dirty="0"/>
              <a:t>Εκπαιδευτικά υλικά - Βοηθήματα</a:t>
            </a:r>
          </a:p>
          <a:p>
            <a:pPr lvl="2" eaLnBrk="0" hangingPunct="0"/>
            <a:r>
              <a:rPr lang="el-GR" dirty="0"/>
              <a:t>Βιβλίο Γλώσσας Μαθητή Γ΄ Δημοτικού, τεύχος Γ΄, </a:t>
            </a:r>
            <a:r>
              <a:rPr lang="el-GR" dirty="0" err="1"/>
              <a:t>σσ</a:t>
            </a:r>
            <a:r>
              <a:rPr lang="el-GR" dirty="0"/>
              <a:t>. 40-43</a:t>
            </a:r>
          </a:p>
          <a:p>
            <a:pPr lvl="2" eaLnBrk="0" hangingPunct="0"/>
            <a:r>
              <a:rPr lang="el-GR" dirty="0"/>
              <a:t>Τετράδιο Εργασιών Γλώσσας Μαθητή Γ΄ Δημοτικού, τεύχος Β΄, </a:t>
            </a:r>
            <a:r>
              <a:rPr lang="el-GR" dirty="0" err="1"/>
              <a:t>σσ</a:t>
            </a:r>
            <a:r>
              <a:rPr lang="el-GR" dirty="0"/>
              <a:t>. 54-55</a:t>
            </a:r>
          </a:p>
          <a:p>
            <a:pPr lvl="2" eaLnBrk="0" hangingPunct="0"/>
            <a:r>
              <a:rPr lang="el-GR" dirty="0"/>
              <a:t>Βιβλίο Γλώσσας Δασκάλου Γ΄ Δημοτικού, </a:t>
            </a:r>
            <a:r>
              <a:rPr lang="el-GR" dirty="0" err="1"/>
              <a:t>σσ</a:t>
            </a:r>
            <a:r>
              <a:rPr lang="el-GR" dirty="0"/>
              <a:t>. 47-48</a:t>
            </a:r>
          </a:p>
          <a:p>
            <a:pPr lvl="2" eaLnBrk="0" hangingPunct="0"/>
            <a:r>
              <a:rPr lang="el-GR" dirty="0"/>
              <a:t>Ανθολόγιο Λογοτεχνικών Κειμένων Γ΄ και Δ΄ Δημοτικού, </a:t>
            </a:r>
            <a:r>
              <a:rPr lang="el-GR" dirty="0" err="1"/>
              <a:t>σσ</a:t>
            </a:r>
            <a:r>
              <a:rPr lang="el-GR" dirty="0"/>
              <a:t>. 127</a:t>
            </a:r>
          </a:p>
          <a:p>
            <a:pPr lvl="2" eaLnBrk="0" hangingPunct="0"/>
            <a:r>
              <a:rPr lang="el-GR" dirty="0"/>
              <a:t>Αγωγή Υγείας – Διατροφή – Διατροφικές Συνήθειες, για μαθητές ηλικίας 6-8 ετών, Εγχειρίδιο Εκπαιδευτικού (Τούντας,  </a:t>
            </a:r>
            <a:r>
              <a:rPr lang="el-GR" dirty="0" err="1"/>
              <a:t>Μουμάκου</a:t>
            </a:r>
            <a:r>
              <a:rPr lang="el-GR" dirty="0"/>
              <a:t>, Ευσταθίου, Αγγελόπουλος, &amp; </a:t>
            </a:r>
            <a:r>
              <a:rPr lang="el-GR" dirty="0" err="1"/>
              <a:t>Μπουλούμπαση</a:t>
            </a:r>
            <a:r>
              <a:rPr lang="el-GR" dirty="0"/>
              <a:t>, 2008)</a:t>
            </a:r>
          </a:p>
          <a:p>
            <a:pPr marL="0" indent="0">
              <a:buNone/>
            </a:pPr>
            <a:r>
              <a:rPr lang="el-GR" sz="2800" dirty="0"/>
              <a:t/>
            </a:r>
            <a:br>
              <a:rPr lang="el-GR" sz="2800" dirty="0"/>
            </a:br>
            <a:endParaRPr lang="el-GR" dirty="0"/>
          </a:p>
        </p:txBody>
      </p:sp>
    </p:spTree>
    <p:extLst>
      <p:ext uri="{BB962C8B-B14F-4D97-AF65-F5344CB8AC3E}">
        <p14:creationId xmlns:p14="http://schemas.microsoft.com/office/powerpoint/2010/main" val="127621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l-GR" i="1" dirty="0"/>
              <a:t>Καθορισμός Διδακτικών </a:t>
            </a:r>
            <a:r>
              <a:rPr lang="el-GR" i="1" dirty="0" smtClean="0"/>
              <a:t>Στόχων</a:t>
            </a:r>
            <a:endParaRPr lang="el-GR" dirty="0"/>
          </a:p>
        </p:txBody>
      </p:sp>
      <p:pic>
        <p:nvPicPr>
          <p:cNvPr id="7" name="Εικόνα 6"/>
          <p:cNvPicPr>
            <a:picLocks noChangeAspect="1"/>
          </p:cNvPicPr>
          <p:nvPr/>
        </p:nvPicPr>
        <p:blipFill>
          <a:blip r:embed="rId2"/>
          <a:stretch>
            <a:fillRect/>
          </a:stretch>
        </p:blipFill>
        <p:spPr>
          <a:xfrm>
            <a:off x="6743627" y="2060848"/>
            <a:ext cx="1676545" cy="2737341"/>
          </a:xfrm>
          <a:prstGeom prst="rect">
            <a:avLst/>
          </a:prstGeom>
        </p:spPr>
      </p:pic>
      <p:sp>
        <p:nvSpPr>
          <p:cNvPr id="6" name="Θέση κειμένου 5"/>
          <p:cNvSpPr>
            <a:spLocks noGrp="1"/>
          </p:cNvSpPr>
          <p:nvPr>
            <p:ph type="body" idx="2"/>
          </p:nvPr>
        </p:nvSpPr>
        <p:spPr/>
        <p:txBody>
          <a:bodyPr/>
          <a:lstStyle/>
          <a:p>
            <a:endParaRPr lang="el-GR" dirty="0"/>
          </a:p>
        </p:txBody>
      </p:sp>
      <p:sp>
        <p:nvSpPr>
          <p:cNvPr id="5" name="Θέση περιεχομένου 4"/>
          <p:cNvSpPr>
            <a:spLocks noGrp="1"/>
          </p:cNvSpPr>
          <p:nvPr>
            <p:ph sz="quarter" idx="1"/>
          </p:nvPr>
        </p:nvSpPr>
        <p:spPr>
          <a:solidFill>
            <a:schemeClr val="accent4">
              <a:lumMod val="20000"/>
              <a:lumOff val="80000"/>
            </a:schemeClr>
          </a:solidFill>
          <a:ln w="57150">
            <a:solidFill>
              <a:schemeClr val="tx1"/>
            </a:solidFill>
          </a:ln>
          <a:scene3d>
            <a:camera prst="orthographicFront"/>
            <a:lightRig rig="threePt" dir="t"/>
          </a:scene3d>
          <a:sp3d>
            <a:bevelT prst="angle"/>
          </a:sp3d>
        </p:spPr>
        <p:txBody>
          <a:bodyPr/>
          <a:lstStyle/>
          <a:p>
            <a:pPr lvl="2" eaLnBrk="0" hangingPunct="0"/>
            <a:r>
              <a:rPr lang="el-GR" dirty="0"/>
              <a:t>Οι  μαθητές  να  αναπτύξουν  θετικές  στάσεις  για  τις  υγιεινές  διατροφικές συνήθειες.</a:t>
            </a:r>
          </a:p>
          <a:p>
            <a:pPr eaLnBrk="0" hangingPunct="0"/>
            <a:r>
              <a:rPr lang="el-GR" sz="2800" dirty="0"/>
              <a:t>Επιπλέον, στο τέλος της διδασκαλίας να είναι ικανοί:</a:t>
            </a:r>
          </a:p>
          <a:p>
            <a:pPr lvl="2" eaLnBrk="0" hangingPunct="0"/>
            <a:r>
              <a:rPr lang="el-GR" dirty="0"/>
              <a:t>Να επιχειρηματολογούν  σχετικά με  τις  διατροφικές συνήθειες (ανάπτυξη προφορικού λόγου)</a:t>
            </a:r>
          </a:p>
          <a:p>
            <a:pPr lvl="2" eaLnBrk="0" hangingPunct="0"/>
            <a:r>
              <a:rPr lang="el-GR" dirty="0"/>
              <a:t>Να αντλούν πληροφορίες από χρηστικά κείμενα</a:t>
            </a:r>
          </a:p>
          <a:p>
            <a:pPr lvl="2" eaLnBrk="0" hangingPunct="0"/>
            <a:r>
              <a:rPr lang="el-GR" dirty="0"/>
              <a:t>Να αναπτύσσουν συνθετικές εργασίες</a:t>
            </a:r>
          </a:p>
          <a:p>
            <a:pPr lvl="2" eaLnBrk="0" hangingPunct="0"/>
            <a:r>
              <a:rPr lang="el-GR" dirty="0"/>
              <a:t>Οι αλλοδαποί και οι μαθητές/</a:t>
            </a:r>
            <a:r>
              <a:rPr lang="el-GR" dirty="0" err="1"/>
              <a:t>τριες</a:t>
            </a:r>
            <a:r>
              <a:rPr lang="el-GR" dirty="0"/>
              <a:t> Ρομά να συμμετέχουν στη μαθησιακή διαδικασία και να αναπτύξουν, όσο το δυνατόν, τον προφορικό και τον γραπτό τους λόγο.</a:t>
            </a:r>
          </a:p>
          <a:p>
            <a:endParaRPr lang="el-GR" dirty="0"/>
          </a:p>
        </p:txBody>
      </p:sp>
    </p:spTree>
    <p:extLst>
      <p:ext uri="{BB962C8B-B14F-4D97-AF65-F5344CB8AC3E}">
        <p14:creationId xmlns:p14="http://schemas.microsoft.com/office/powerpoint/2010/main" val="3111486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l-GR" dirty="0" smtClean="0"/>
              <a:t>Φάση έναρξης (1/4)</a:t>
            </a:r>
            <a:endParaRPr lang="el-GR" dirty="0"/>
          </a:p>
        </p:txBody>
      </p:sp>
      <p:sp>
        <p:nvSpPr>
          <p:cNvPr id="6" name="Θέση κειμένου 5"/>
          <p:cNvSpPr>
            <a:spLocks noGrp="1"/>
          </p:cNvSpPr>
          <p:nvPr>
            <p:ph type="body" idx="2"/>
          </p:nvPr>
        </p:nvSpPr>
        <p:spPr/>
        <p:txBody>
          <a:bodyPr/>
          <a:lstStyle/>
          <a:p>
            <a:endParaRPr lang="el-GR" dirty="0"/>
          </a:p>
        </p:txBody>
      </p:sp>
      <p:sp>
        <p:nvSpPr>
          <p:cNvPr id="5" name="Θέση περιεχομένου 4"/>
          <p:cNvSpPr>
            <a:spLocks noGrp="1"/>
          </p:cNvSpPr>
          <p:nvPr>
            <p:ph sz="quarter" idx="1"/>
          </p:nvPr>
        </p:nvSpPr>
        <p:spPr>
          <a:solidFill>
            <a:schemeClr val="accent4">
              <a:lumMod val="20000"/>
              <a:lumOff val="80000"/>
            </a:schemeClr>
          </a:solidFill>
        </p:spPr>
        <p:txBody>
          <a:bodyPr>
            <a:normAutofit fontScale="92500" lnSpcReduction="20000"/>
          </a:bodyPr>
          <a:lstStyle/>
          <a:p>
            <a:r>
              <a:rPr lang="el-GR" dirty="0"/>
              <a:t>Στη φάση αυτή διαβάζεται από τον εκπαιδευτικό το κείμενο με τίτλο: </a:t>
            </a:r>
            <a:r>
              <a:rPr lang="el-GR" i="1" dirty="0"/>
              <a:t>«Το ψωμί σου η δύναμή σου» </a:t>
            </a:r>
            <a:r>
              <a:rPr lang="el-GR" dirty="0"/>
              <a:t>από το σχολικό βιβλίο και στη συνέχεια ζητείται από  τους/τις μαθητές/</a:t>
            </a:r>
            <a:r>
              <a:rPr lang="el-GR" dirty="0" err="1"/>
              <a:t>τριες</a:t>
            </a:r>
            <a:r>
              <a:rPr lang="el-GR" dirty="0"/>
              <a:t> να το σχολιάσουν. Ταυτόχρονα, ο/η εκπαιδευτικός δίνει στους/τις </a:t>
            </a:r>
            <a:r>
              <a:rPr lang="el-GR" dirty="0" smtClean="0"/>
              <a:t>μαθητές/</a:t>
            </a:r>
            <a:r>
              <a:rPr lang="el-GR" dirty="0" err="1" smtClean="0"/>
              <a:t>τριες</a:t>
            </a:r>
            <a:r>
              <a:rPr lang="en-US" dirty="0" smtClean="0"/>
              <a:t> </a:t>
            </a:r>
            <a:r>
              <a:rPr lang="el-GR" dirty="0" smtClean="0"/>
              <a:t>σχετικές </a:t>
            </a:r>
            <a:r>
              <a:rPr lang="el-GR" dirty="0"/>
              <a:t>με το μάθημα </a:t>
            </a:r>
            <a:r>
              <a:rPr lang="el-GR" b="1" dirty="0">
                <a:solidFill>
                  <a:srgbClr val="FF0000"/>
                </a:solidFill>
              </a:rPr>
              <a:t>εικόνες</a:t>
            </a:r>
            <a:r>
              <a:rPr lang="el-GR" dirty="0"/>
              <a:t> από περιοδικά, εφημερίδες  ή  το διαδίκτυο και τους παροτρύνει να τις σχολιάσουν. </a:t>
            </a:r>
            <a:endParaRPr lang="el-GR" dirty="0" smtClean="0"/>
          </a:p>
          <a:p>
            <a:pPr marL="0" indent="0">
              <a:buNone/>
            </a:pPr>
            <a:endParaRPr lang="el-GR" dirty="0" smtClean="0"/>
          </a:p>
          <a:p>
            <a:r>
              <a:rPr lang="el-GR" dirty="0" smtClean="0"/>
              <a:t>Οι </a:t>
            </a:r>
            <a:r>
              <a:rPr lang="el-GR" dirty="0"/>
              <a:t>άξονες της συζήτησης μπορεί να αφορούν στις γνώσεις των παιδιών για την υγιεινή διατροφή και τις σχετικές εμπειρίες τους (π.χ. κάποια δίαιτα που έχουν ακούσει, τη διατροφική αξία του ψωμιού, υγιεινές τροφές, μεσογειακή διατροφή).</a:t>
            </a:r>
          </a:p>
          <a:p>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577960"/>
            <a:ext cx="2738905" cy="4125942"/>
          </a:xfrm>
          <a:prstGeom prst="rect">
            <a:avLst/>
          </a:prstGeom>
        </p:spPr>
      </p:pic>
    </p:spTree>
    <p:extLst>
      <p:ext uri="{BB962C8B-B14F-4D97-AF65-F5344CB8AC3E}">
        <p14:creationId xmlns:p14="http://schemas.microsoft.com/office/powerpoint/2010/main" val="4097477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b="1" i="1" dirty="0"/>
              <a:t>Φάση επεξεργασίας (2 και ¾ διδακτικές ώρες)</a:t>
            </a:r>
            <a:br>
              <a:rPr lang="el-GR" b="1" i="1" dirty="0"/>
            </a:br>
            <a:endParaRPr lang="el-GR" dirty="0"/>
          </a:p>
        </p:txBody>
      </p:sp>
      <p:sp>
        <p:nvSpPr>
          <p:cNvPr id="6" name="Θέση περιεχομένου 5"/>
          <p:cNvSpPr>
            <a:spLocks noGrp="1"/>
          </p:cNvSpPr>
          <p:nvPr>
            <p:ph sz="quarter" idx="1"/>
          </p:nvPr>
        </p:nvSpPr>
        <p:spPr>
          <a:solidFill>
            <a:schemeClr val="bg2"/>
          </a:solidFill>
        </p:spPr>
        <p:txBody>
          <a:bodyPr>
            <a:normAutofit fontScale="92500" lnSpcReduction="10000"/>
          </a:bodyPr>
          <a:lstStyle/>
          <a:p>
            <a:r>
              <a:rPr lang="el-GR" dirty="0"/>
              <a:t>Σε αυτή τη φάση γίνεται επεξεργασία του κεφαλαίου με τίτλο «Καλή όρεξη</a:t>
            </a:r>
            <a:r>
              <a:rPr lang="el-GR" dirty="0" smtClean="0"/>
              <a:t>»</a:t>
            </a:r>
            <a:endParaRPr lang="en-US" dirty="0" smtClean="0"/>
          </a:p>
          <a:p>
            <a:r>
              <a:rPr lang="el-GR" dirty="0"/>
              <a:t>Οι </a:t>
            </a:r>
            <a:r>
              <a:rPr lang="el-GR" dirty="0" smtClean="0"/>
              <a:t>μαθητές </a:t>
            </a:r>
            <a:r>
              <a:rPr lang="el-GR" dirty="0"/>
              <a:t>καλούνται κατά ομάδες να υλοποιήσουν τις προτεινόμενες δραστηριότητες («Η πυραμίδα της διατροφής», «Οι παγίδες της διατροφής μας», «Στο κυλικείο του Σχολείου», «Προσέχω και διαλέγω – Χυμός Πυραμίδα») (</a:t>
            </a:r>
            <a:r>
              <a:rPr lang="el-GR" dirty="0" err="1"/>
              <a:t>σσ</a:t>
            </a:r>
            <a:r>
              <a:rPr lang="el-GR" dirty="0"/>
              <a:t>. 40, 41, 42 του σχολικού βιβλίου)</a:t>
            </a:r>
          </a:p>
        </p:txBody>
      </p:sp>
      <p:pic>
        <p:nvPicPr>
          <p:cNvPr id="8" name="Θέση περιεχομένου 7"/>
          <p:cNvPicPr>
            <a:picLocks noGrp="1" noChangeAspect="1"/>
          </p:cNvPicPr>
          <p:nvPr>
            <p:ph sz="quarter" idx="2"/>
          </p:nvPr>
        </p:nvPicPr>
        <p:blipFill>
          <a:blip r:embed="rId2"/>
          <a:stretch>
            <a:fillRect/>
          </a:stretch>
        </p:blipFill>
        <p:spPr>
          <a:xfrm>
            <a:off x="4545578" y="1219200"/>
            <a:ext cx="2315939" cy="2597275"/>
          </a:xfrm>
          <a:prstGeom prst="rect">
            <a:avLst/>
          </a:prstGeom>
        </p:spPr>
      </p:pic>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183" y="2017224"/>
            <a:ext cx="2157094" cy="1584176"/>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475624"/>
            <a:ext cx="2833653" cy="1681336"/>
          </a:xfrm>
          <a:prstGeom prst="rect">
            <a:avLst/>
          </a:prstGeom>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4475" y="3716179"/>
            <a:ext cx="2646030" cy="1829410"/>
          </a:xfrm>
          <a:prstGeom prst="rect">
            <a:avLst/>
          </a:prstGeom>
        </p:spPr>
      </p:pic>
    </p:spTree>
    <p:extLst>
      <p:ext uri="{BB962C8B-B14F-4D97-AF65-F5344CB8AC3E}">
        <p14:creationId xmlns:p14="http://schemas.microsoft.com/office/powerpoint/2010/main" val="36610737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324600" y="188640"/>
            <a:ext cx="2514600" cy="954360"/>
          </a:xfr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el-GR" i="1" dirty="0" smtClean="0"/>
              <a:t/>
            </a:r>
            <a:br>
              <a:rPr lang="el-GR" i="1" dirty="0" smtClean="0"/>
            </a:br>
            <a:r>
              <a:rPr lang="el-GR" i="1" dirty="0"/>
              <a:t/>
            </a:r>
            <a:br>
              <a:rPr lang="el-GR" i="1" dirty="0"/>
            </a:br>
            <a:r>
              <a:rPr lang="el-GR" i="1" dirty="0" smtClean="0"/>
              <a:t/>
            </a:r>
            <a:br>
              <a:rPr lang="el-GR" i="1" dirty="0" smtClean="0"/>
            </a:br>
            <a:r>
              <a:rPr lang="el-GR" i="1" dirty="0"/>
              <a:t/>
            </a:r>
            <a:br>
              <a:rPr lang="el-GR" i="1" dirty="0"/>
            </a:br>
            <a:r>
              <a:rPr lang="el-GR" i="1" dirty="0" smtClean="0"/>
              <a:t/>
            </a:r>
            <a:br>
              <a:rPr lang="el-GR" i="1" dirty="0" smtClean="0"/>
            </a:br>
            <a:r>
              <a:rPr lang="el-GR" i="1" dirty="0" smtClean="0"/>
              <a:t>Φάση </a:t>
            </a:r>
            <a:r>
              <a:rPr lang="el-GR" i="1" dirty="0"/>
              <a:t>επεξεργασίας (2 και ¾ διδακτικές ώρες</a:t>
            </a:r>
            <a:r>
              <a:rPr lang="el-GR" i="1" dirty="0" smtClean="0"/>
              <a:t>)</a:t>
            </a:r>
            <a:endParaRPr lang="el-GR" dirty="0"/>
          </a:p>
        </p:txBody>
      </p:sp>
      <p:sp>
        <p:nvSpPr>
          <p:cNvPr id="7" name="Θέση κειμένου 6"/>
          <p:cNvSpPr>
            <a:spLocks noGrp="1"/>
          </p:cNvSpPr>
          <p:nvPr>
            <p:ph type="body" idx="2"/>
          </p:nvPr>
        </p:nvSpPr>
        <p:spPr/>
        <p:txBody>
          <a:bodyPr/>
          <a:lstStyle/>
          <a:p>
            <a:endParaRPr lang="el-GR" dirty="0"/>
          </a:p>
        </p:txBody>
      </p:sp>
      <p:sp>
        <p:nvSpPr>
          <p:cNvPr id="6" name="Θέση περιεχομένου 5"/>
          <p:cNvSpPr>
            <a:spLocks noGrp="1"/>
          </p:cNvSpPr>
          <p:nvPr>
            <p:ph sz="quarter" idx="1"/>
          </p:nvPr>
        </p:nvSpPr>
        <p:spPr>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a:lstStyle/>
          <a:p>
            <a:r>
              <a:rPr lang="el-GR" dirty="0"/>
              <a:t>Κάθε ομάδα ασχολείται με μια δραστηριότητα και με τις εργασίες που αντιστοιχούν σε αυτήν. Εναλλακτικά, για τη διευκόλυνση των μαθητών/τριών μπορούν να οργανωθούν από τον/την εκπαιδευτικό </a:t>
            </a:r>
            <a:r>
              <a:rPr lang="el-GR" i="1" dirty="0"/>
              <a:t>«</a:t>
            </a:r>
            <a:r>
              <a:rPr lang="el-GR" b="1" i="1" dirty="0"/>
              <a:t>κέντρα εργασίας</a:t>
            </a:r>
            <a:r>
              <a:rPr lang="el-GR" i="1" dirty="0"/>
              <a:t>» </a:t>
            </a:r>
            <a:r>
              <a:rPr lang="el-GR" dirty="0"/>
              <a:t>(</a:t>
            </a:r>
            <a:r>
              <a:rPr lang="el-GR" dirty="0" err="1" smtClean="0"/>
              <a:t>work</a:t>
            </a:r>
            <a:r>
              <a:rPr lang="en-US" dirty="0" smtClean="0"/>
              <a:t> </a:t>
            </a:r>
            <a:r>
              <a:rPr lang="el-GR" dirty="0" err="1" smtClean="0"/>
              <a:t>centers</a:t>
            </a:r>
            <a:r>
              <a:rPr lang="el-GR" dirty="0"/>
              <a:t>), με τα παραπάνω υλικά, ώστε οι μαθητές/</a:t>
            </a:r>
            <a:r>
              <a:rPr lang="el-GR" dirty="0" err="1"/>
              <a:t>τριες</a:t>
            </a:r>
            <a:r>
              <a:rPr lang="el-GR" dirty="0"/>
              <a:t> να έχουν τη  δυνατότητα να  μετακινούνται  από κέντρο σε κέντρο ανάλογα με τα ενδιαφέροντά τους </a:t>
            </a:r>
          </a:p>
        </p:txBody>
      </p:sp>
      <p:pic>
        <p:nvPicPr>
          <p:cNvPr id="11" name="Εικόνα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916832"/>
            <a:ext cx="2514600" cy="3570835"/>
          </a:xfrm>
          <a:prstGeom prst="rect">
            <a:avLst/>
          </a:prstGeom>
        </p:spPr>
      </p:pic>
    </p:spTree>
    <p:extLst>
      <p:ext uri="{BB962C8B-B14F-4D97-AF65-F5344CB8AC3E}">
        <p14:creationId xmlns:p14="http://schemas.microsoft.com/office/powerpoint/2010/main" val="1702943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l-GR" i="1" dirty="0"/>
              <a:t>πρώτη ομάδα </a:t>
            </a:r>
            <a:r>
              <a:rPr lang="el-GR" dirty="0"/>
              <a:t>(1η δραστηριότητα)</a:t>
            </a:r>
          </a:p>
        </p:txBody>
      </p:sp>
      <p:pic>
        <p:nvPicPr>
          <p:cNvPr id="10" name="Εικόνα 9"/>
          <p:cNvPicPr>
            <a:picLocks noChangeAspect="1"/>
          </p:cNvPicPr>
          <p:nvPr/>
        </p:nvPicPr>
        <p:blipFill>
          <a:blip r:embed="rId2"/>
          <a:stretch>
            <a:fillRect/>
          </a:stretch>
        </p:blipFill>
        <p:spPr>
          <a:xfrm>
            <a:off x="6292879" y="1863739"/>
            <a:ext cx="2680892" cy="3005421"/>
          </a:xfrm>
          <a:prstGeom prst="rect">
            <a:avLst/>
          </a:prstGeom>
        </p:spPr>
      </p:pic>
      <p:sp>
        <p:nvSpPr>
          <p:cNvPr id="7" name="Θέση κειμένου 6"/>
          <p:cNvSpPr>
            <a:spLocks noGrp="1"/>
          </p:cNvSpPr>
          <p:nvPr>
            <p:ph type="body" idx="2"/>
          </p:nvPr>
        </p:nvSpPr>
        <p:spPr>
          <a:xfrm>
            <a:off x="6324600" y="1484784"/>
            <a:ext cx="2819400" cy="4752527"/>
          </a:xfrm>
        </p:spPr>
        <p:txBody>
          <a:bodyPr/>
          <a:lstStyle/>
          <a:p>
            <a:endParaRPr lang="el-GR" dirty="0"/>
          </a:p>
        </p:txBody>
      </p:sp>
      <p:sp>
        <p:nvSpPr>
          <p:cNvPr id="6" name="Θέση περιεχομένου 5"/>
          <p:cNvSpPr>
            <a:spLocks noGrp="1"/>
          </p:cNvSpPr>
          <p:nvPr>
            <p:ph sz="quarter" idx="1"/>
          </p:nvPr>
        </p:nvSpPr>
        <p:spPr>
          <a:xfrm>
            <a:off x="333986" y="290763"/>
            <a:ext cx="5715000" cy="5715000"/>
          </a:xfrm>
          <a:solidFill>
            <a:schemeClr val="bg2">
              <a:lumMod val="50000"/>
            </a:schemeClr>
          </a:solidFill>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r>
              <a:rPr lang="el-GR" dirty="0"/>
              <a:t>ο/η εκπαιδευτικός μοιράζει στην ομάδα: α) </a:t>
            </a:r>
            <a:r>
              <a:rPr lang="el-GR" b="1" dirty="0"/>
              <a:t>εικόνες τροφίμων </a:t>
            </a:r>
            <a:r>
              <a:rPr lang="el-GR" dirty="0"/>
              <a:t>από περιοδικά, εφημερίδες ή συσκευασίες τις οποίες έχει προβλέψει να βρίσκονται στην  τάξη  και  β) </a:t>
            </a:r>
            <a:r>
              <a:rPr lang="el-GR" b="1" dirty="0"/>
              <a:t>χαρτόνια  τριών  γεωμετρικών  σχημάτων</a:t>
            </a:r>
            <a:r>
              <a:rPr lang="el-GR" dirty="0"/>
              <a:t> (τρίγωνο, τετράγωνο, κύκλος). </a:t>
            </a:r>
            <a:endParaRPr lang="el-GR" dirty="0" smtClean="0"/>
          </a:p>
          <a:p>
            <a:r>
              <a:rPr lang="el-GR" dirty="0" smtClean="0"/>
              <a:t>Κατόπιν</a:t>
            </a:r>
            <a:r>
              <a:rPr lang="el-GR" dirty="0"/>
              <a:t>, καλεί </a:t>
            </a:r>
            <a:r>
              <a:rPr lang="el-GR" dirty="0" smtClean="0"/>
              <a:t>τους μαθητές να τοποθετήσουν </a:t>
            </a:r>
            <a:r>
              <a:rPr lang="el-GR" dirty="0"/>
              <a:t>τα τρόφιμα μέσα στα σχήματα </a:t>
            </a:r>
            <a:r>
              <a:rPr lang="el-GR" i="1" dirty="0"/>
              <a:t>(δημιουργία </a:t>
            </a:r>
            <a:r>
              <a:rPr lang="el-GR" i="1" dirty="0" err="1"/>
              <a:t>κολάζ</a:t>
            </a:r>
            <a:r>
              <a:rPr lang="el-GR" i="1" dirty="0"/>
              <a:t>)</a:t>
            </a:r>
            <a:r>
              <a:rPr lang="el-GR" dirty="0"/>
              <a:t>, ανάλογα με το αν είναι πολύ καλές διατροφικές επιλογές (δηλαδή δίνουν δύναμη και ενέργεια για τις καθημερινές μας δραστηριότητες) ή λιγότερο καλές (π.χ. πλούσια σε λίπος, ζάχαρη, αλάτι ή φτωχά σε φυτικές ίνες).Τα σχήματα ταξινόμησης τα επιλέγουν οι </a:t>
            </a:r>
            <a:r>
              <a:rPr lang="el-GR" dirty="0" smtClean="0"/>
              <a:t>μαθητές. </a:t>
            </a:r>
            <a:endParaRPr lang="el-GR" dirty="0"/>
          </a:p>
        </p:txBody>
      </p:sp>
    </p:spTree>
    <p:extLst>
      <p:ext uri="{BB962C8B-B14F-4D97-AF65-F5344CB8AC3E}">
        <p14:creationId xmlns:p14="http://schemas.microsoft.com/office/powerpoint/2010/main" val="759808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7360</TotalTime>
  <Words>2008</Words>
  <Application>Microsoft Office PowerPoint</Application>
  <PresentationFormat>Προβολή στην οθόνη (4:3)</PresentationFormat>
  <Paragraphs>98</Paragraphs>
  <Slides>21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21</vt:i4>
      </vt:variant>
    </vt:vector>
  </HeadingPairs>
  <TitlesOfParts>
    <vt:vector size="28" baseType="lpstr">
      <vt:lpstr>Bookman Old Style</vt:lpstr>
      <vt:lpstr>Calibri</vt:lpstr>
      <vt:lpstr>Cambria</vt:lpstr>
      <vt:lpstr>Gill Sans MT</vt:lpstr>
      <vt:lpstr>Wingdings</vt:lpstr>
      <vt:lpstr>Wingdings 3</vt:lpstr>
      <vt:lpstr>Ρίζες</vt:lpstr>
      <vt:lpstr>ΣΧΕΔΙΑΣΜΟΣ ΔΙΔΑΚΤΙΚΟΥ ΣΕΝΑΡΙΟΥ ΔΙΑΦΟΡΟΠΟΙΗΣΗΣ  ΣΤΗ ΓΛΩΣΣΑ__Γ΄ ΤΑΞΗΣ</vt:lpstr>
      <vt:lpstr>Άξονες σχεδιασμού διαφοροποιημένης διδασκαλίας</vt:lpstr>
      <vt:lpstr>Σχέδιο διαφοροποιημένης διδασκαλίας</vt:lpstr>
      <vt:lpstr>Σχέδιο διαφοροποιημένης διδασκαλίας</vt:lpstr>
      <vt:lpstr>Καθορισμός Διδακτικών Στόχων</vt:lpstr>
      <vt:lpstr>Φάση έναρξης (1/4)</vt:lpstr>
      <vt:lpstr>Φάση επεξεργασίας (2 και ¾ διδακτικές ώρες) </vt:lpstr>
      <vt:lpstr>     Φάση επεξεργασίας (2 και ¾ διδακτικές ώρες)</vt:lpstr>
      <vt:lpstr>πρώτη ομάδα (1η δραστηριότητα)</vt:lpstr>
      <vt:lpstr>πρώτη ομάδα (1η δραστηριότητα</vt:lpstr>
      <vt:lpstr>δεύτερη ομάδα (2η δραστηριότητα)</vt:lpstr>
      <vt:lpstr>τρίτη ομάδα(3η δραστηριότητα)</vt:lpstr>
      <vt:lpstr>τέταρτη  ομάδα  (4η   δραστηριότητα)</vt:lpstr>
      <vt:lpstr>Παρουσίαση του PowerPoint</vt:lpstr>
      <vt:lpstr>5η δραστηριότητα που αντιστοιχεί στις εργασίες 5 &amp; 6 (Παίζω με τις λέξεις)</vt:lpstr>
      <vt:lpstr>5η δραστηριότητα που αντιστοιχεί στις εργασίες 5 &amp; 6 (Παίζω με τις λέξεις)</vt:lpstr>
      <vt:lpstr>5η δραστηριότητα που αντιστοιχεί στις εργασίες 5 &amp; 6 (Παίζω με τις λέξεις)</vt:lpstr>
      <vt:lpstr>Αξιοποίηση του Ανθολογίου</vt:lpstr>
      <vt:lpstr>Άσκηση τύπου 3 – 2 – 1 (Tomlinson &amp; Moon, 2013)</vt:lpstr>
      <vt:lpstr>Διαμορφωτική αξιολόγηση</vt:lpstr>
      <vt:lpstr>Αθροιστική αξιολόγηση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 Lasti</dc:creator>
  <cp:lastModifiedBy>user</cp:lastModifiedBy>
  <cp:revision>149</cp:revision>
  <dcterms:created xsi:type="dcterms:W3CDTF">2016-09-16T15:14:33Z</dcterms:created>
  <dcterms:modified xsi:type="dcterms:W3CDTF">2019-05-20T19:21:04Z</dcterms:modified>
</cp:coreProperties>
</file>